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tags/tag4.xml" ContentType="application/vnd.openxmlformats-officedocument.presentationml.tags+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Default Extension="bin" ContentType="application/vnd.openxmlformats-officedocument.oleObject"/>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Override PartName="/ppt/notesSlides/notesSlide22.xml" ContentType="application/vnd.openxmlformats-officedocument.presentationml.notesSlide+xml"/>
  <Default Extension="vml" ContentType="application/vnd.openxmlformats-officedocument.vmlDrawing"/>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1"/>
  </p:notesMasterIdLst>
  <p:handoutMasterIdLst>
    <p:handoutMasterId r:id="rId52"/>
  </p:handoutMasterIdLst>
  <p:sldIdLst>
    <p:sldId id="256" r:id="rId2"/>
    <p:sldId id="514" r:id="rId3"/>
    <p:sldId id="516" r:id="rId4"/>
    <p:sldId id="539" r:id="rId5"/>
    <p:sldId id="517" r:id="rId6"/>
    <p:sldId id="518" r:id="rId7"/>
    <p:sldId id="561" r:id="rId8"/>
    <p:sldId id="560" r:id="rId9"/>
    <p:sldId id="601" r:id="rId10"/>
    <p:sldId id="604" r:id="rId11"/>
    <p:sldId id="591" r:id="rId12"/>
    <p:sldId id="592" r:id="rId13"/>
    <p:sldId id="602" r:id="rId14"/>
    <p:sldId id="606" r:id="rId15"/>
    <p:sldId id="593" r:id="rId16"/>
    <p:sldId id="594" r:id="rId17"/>
    <p:sldId id="603" r:id="rId18"/>
    <p:sldId id="605" r:id="rId19"/>
    <p:sldId id="595" r:id="rId20"/>
    <p:sldId id="562" r:id="rId21"/>
    <p:sldId id="563" r:id="rId22"/>
    <p:sldId id="564" r:id="rId23"/>
    <p:sldId id="565" r:id="rId24"/>
    <p:sldId id="566" r:id="rId25"/>
    <p:sldId id="567" r:id="rId26"/>
    <p:sldId id="568" r:id="rId27"/>
    <p:sldId id="569" r:id="rId28"/>
    <p:sldId id="570" r:id="rId29"/>
    <p:sldId id="571" r:id="rId30"/>
    <p:sldId id="572" r:id="rId31"/>
    <p:sldId id="573" r:id="rId32"/>
    <p:sldId id="574" r:id="rId33"/>
    <p:sldId id="575" r:id="rId34"/>
    <p:sldId id="576" r:id="rId35"/>
    <p:sldId id="577" r:id="rId36"/>
    <p:sldId id="578" r:id="rId37"/>
    <p:sldId id="579" r:id="rId38"/>
    <p:sldId id="580" r:id="rId39"/>
    <p:sldId id="581" r:id="rId40"/>
    <p:sldId id="582" r:id="rId41"/>
    <p:sldId id="583" r:id="rId42"/>
    <p:sldId id="584" r:id="rId43"/>
    <p:sldId id="585" r:id="rId44"/>
    <p:sldId id="596" r:id="rId45"/>
    <p:sldId id="597" r:id="rId46"/>
    <p:sldId id="598" r:id="rId47"/>
    <p:sldId id="599" r:id="rId48"/>
    <p:sldId id="600" r:id="rId49"/>
    <p:sldId id="538" r:id="rId50"/>
  </p:sldIdLst>
  <p:sldSz cx="9906000" cy="6858000" type="A4"/>
  <p:notesSz cx="6735763" cy="9866313"/>
  <p:custDataLst>
    <p:tags r:id="rId53"/>
  </p:custDataLst>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4020">
          <p15:clr>
            <a:srgbClr val="A4A3A4"/>
          </p15:clr>
        </p15:guide>
        <p15:guide id="2" orient="horz" pos="922">
          <p15:clr>
            <a:srgbClr val="A4A3A4"/>
          </p15:clr>
        </p15:guide>
        <p15:guide id="3" orient="horz" pos="1230">
          <p15:clr>
            <a:srgbClr val="A4A3A4"/>
          </p15:clr>
        </p15:guide>
        <p15:guide id="4" orient="horz" pos="4224">
          <p15:clr>
            <a:srgbClr val="A4A3A4"/>
          </p15:clr>
        </p15:guide>
        <p15:guide id="5" pos="2880">
          <p15:clr>
            <a:srgbClr val="A4A3A4"/>
          </p15:clr>
        </p15:guide>
        <p15:guide id="6" pos="295">
          <p15:clr>
            <a:srgbClr val="A4A3A4"/>
          </p15:clr>
        </p15:guide>
        <p15:guide id="7" pos="5465">
          <p15:clr>
            <a:srgbClr val="A4A3A4"/>
          </p15:clr>
        </p15:guide>
        <p15:guide id="8">
          <p15:clr>
            <a:srgbClr val="A4A3A4"/>
          </p15:clr>
        </p15:guide>
        <p15:guide id="9" pos="3120">
          <p15:clr>
            <a:srgbClr val="A4A3A4"/>
          </p15:clr>
        </p15:guide>
        <p15:guide id="10" pos="320">
          <p15:clr>
            <a:srgbClr val="A4A3A4"/>
          </p15:clr>
        </p15:guide>
        <p15:guide id="11" pos="5920">
          <p15:clr>
            <a:srgbClr val="A4A3A4"/>
          </p15:clr>
        </p15:guide>
      </p15:sldGuideLst>
    </p:ext>
    <p:ext uri="{2D200454-40CA-4A62-9FC3-DE9A4176ACB9}">
      <p15:notesGuideLst xmlns="" xmlns:p15="http://schemas.microsoft.com/office/powerpoint/2012/main">
        <p15:guide id="1" orient="horz" pos="2960" userDrawn="1">
          <p15:clr>
            <a:srgbClr val="A4A3A4"/>
          </p15:clr>
        </p15:guide>
        <p15:guide id="2" pos="1989" userDrawn="1">
          <p15:clr>
            <a:srgbClr val="A4A3A4"/>
          </p15:clr>
        </p15:guide>
        <p15:guide id="3" orient="horz" pos="3108" userDrawn="1">
          <p15:clr>
            <a:srgbClr val="A4A3A4"/>
          </p15:clr>
        </p15:guide>
        <p15:guide id="4"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bhajanka, Aarti" initials="HA" lastIdx="1" clrIdx="0">
    <p:extLst/>
  </p:cmAuthor>
  <p:cmAuthor id="2" name="Administrator" initials="A"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9900"/>
    <a:srgbClr val="00BBEE"/>
    <a:srgbClr val="7AB800"/>
    <a:srgbClr val="88DD00"/>
    <a:srgbClr val="AA1133"/>
    <a:srgbClr val="DD4411"/>
    <a:srgbClr val="CBE7F8"/>
    <a:srgbClr val="66AA44"/>
    <a:srgbClr val="FF0000"/>
    <a:srgbClr val="0022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7150" autoAdjust="0"/>
    <p:restoredTop sz="94434" autoAdjust="0"/>
  </p:normalViewPr>
  <p:slideViewPr>
    <p:cSldViewPr snapToObjects="1" showGuides="1">
      <p:cViewPr>
        <p:scale>
          <a:sx n="75" d="100"/>
          <a:sy n="75" d="100"/>
        </p:scale>
        <p:origin x="-2910" y="-846"/>
      </p:cViewPr>
      <p:guideLst>
        <p:guide orient="horz" pos="4020"/>
        <p:guide orient="horz" pos="922"/>
        <p:guide orient="horz" pos="1230"/>
        <p:guide orient="horz" pos="4224"/>
        <p:guide pos="2880"/>
        <p:guide pos="295"/>
        <p:guide pos="5465"/>
        <p:guide/>
        <p:guide pos="3120"/>
        <p:guide pos="320"/>
        <p:guide pos="59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showGuides="1">
      <p:cViewPr varScale="1">
        <p:scale>
          <a:sx n="87" d="100"/>
          <a:sy n="87" d="100"/>
        </p:scale>
        <p:origin x="-3738" y="-78"/>
      </p:cViewPr>
      <p:guideLst>
        <p:guide orient="horz" pos="2960"/>
        <p:guide orient="horz" pos="3108"/>
        <p:guide pos="1989"/>
        <p:guide pos="2122"/>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D53B04-12B9-4438-ADA2-D941C7CDA4B9}"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7469FBDA-DC03-4F26-AD3C-EC2B156EE4FA}" type="pres">
      <dgm:prSet presAssocID="{B2D53B04-12B9-4438-ADA2-D941C7CDA4B9}" presName="Name0" presStyleCnt="0">
        <dgm:presLayoutVars>
          <dgm:chMax/>
          <dgm:chPref/>
          <dgm:dir/>
          <dgm:animLvl val="lvl"/>
        </dgm:presLayoutVars>
      </dgm:prSet>
      <dgm:spPr/>
      <dgm:t>
        <a:bodyPr/>
        <a:lstStyle/>
        <a:p>
          <a:endParaRPr lang="en-US"/>
        </a:p>
      </dgm:t>
    </dgm:pt>
  </dgm:ptLst>
  <dgm:cxnLst>
    <dgm:cxn modelId="{91EC93FF-4188-45B8-9C8F-6D902241855B}" type="presOf" srcId="{B2D53B04-12B9-4438-ADA2-D941C7CDA4B9}" destId="{7469FBDA-DC03-4F26-AD3C-EC2B156EE4FA}" srcOrd="0" destOrd="0" presId="urn:microsoft.com/office/officeart/2008/layout/AlternatingHexagon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109DA4-E025-4F28-87BA-179F5C954F56}" type="doc">
      <dgm:prSet loTypeId="urn:microsoft.com/office/officeart/2005/8/layout/default#2" loCatId="list" qsTypeId="urn:microsoft.com/office/officeart/2005/8/quickstyle/simple1" qsCatId="simple" csTypeId="urn:microsoft.com/office/officeart/2005/8/colors/accent1_1" csCatId="accent1" phldr="1"/>
      <dgm:spPr/>
      <dgm:t>
        <a:bodyPr/>
        <a:lstStyle/>
        <a:p>
          <a:endParaRPr lang="en-US"/>
        </a:p>
      </dgm:t>
    </dgm:pt>
    <dgm:pt modelId="{9ED98CD5-F817-4E58-B074-23AC97DDCC3E}">
      <dgm:prSet phldrT="[Text]" custT="1"/>
      <dgm:spPr/>
      <dgm:t>
        <a:bodyPr/>
        <a:lstStyle/>
        <a:p>
          <a:r>
            <a:rPr lang="en-US" sz="1400" b="0" dirty="0" smtClean="0">
              <a:latin typeface="+mn-lt"/>
            </a:rPr>
            <a:t>Sharing project layout plan , approvals,</a:t>
          </a:r>
          <a:r>
            <a:rPr lang="en-US" sz="1400" b="0" noProof="0" dirty="0" smtClean="0">
              <a:solidFill>
                <a:sysClr val="windowText" lastClr="000000"/>
              </a:solidFill>
              <a:latin typeface="+mn-lt"/>
              <a:cs typeface="Arial" pitchFamily="34" charset="0"/>
            </a:rPr>
            <a:t> proposed development work &amp; facilities, </a:t>
          </a:r>
          <a:r>
            <a:rPr lang="en-US" sz="1400" b="0" noProof="0" dirty="0" err="1" smtClean="0">
              <a:solidFill>
                <a:sysClr val="windowText" lastClr="000000"/>
              </a:solidFill>
              <a:latin typeface="+mn-lt"/>
              <a:cs typeface="Arial" pitchFamily="34" charset="0"/>
            </a:rPr>
            <a:t>proforma</a:t>
          </a:r>
          <a:r>
            <a:rPr lang="en-US" sz="1400" b="0" noProof="0" dirty="0" smtClean="0">
              <a:solidFill>
                <a:sysClr val="windowText" lastClr="000000"/>
              </a:solidFill>
              <a:latin typeface="+mn-lt"/>
              <a:cs typeface="Arial" pitchFamily="34" charset="0"/>
            </a:rPr>
            <a:t> allotment letter </a:t>
          </a:r>
          <a:r>
            <a:rPr lang="en-US" sz="1400" b="0" dirty="0" smtClean="0">
              <a:latin typeface="+mn-lt"/>
            </a:rPr>
            <a:t>etc.</a:t>
          </a:r>
        </a:p>
      </dgm:t>
    </dgm:pt>
    <dgm:pt modelId="{0C730D8E-6E25-4030-B58E-C1ACC9B03B53}" type="parTrans" cxnId="{48A835B8-DE89-40F9-8C9E-9EEA351AADCD}">
      <dgm:prSet/>
      <dgm:spPr/>
      <dgm:t>
        <a:bodyPr/>
        <a:lstStyle/>
        <a:p>
          <a:endParaRPr lang="en-US" sz="2400"/>
        </a:p>
      </dgm:t>
    </dgm:pt>
    <dgm:pt modelId="{C3D0C12F-C1B2-41D9-BB34-735BAAF18197}" type="sibTrans" cxnId="{48A835B8-DE89-40F9-8C9E-9EEA351AADCD}">
      <dgm:prSet/>
      <dgm:spPr/>
      <dgm:t>
        <a:bodyPr/>
        <a:lstStyle/>
        <a:p>
          <a:endParaRPr lang="en-US" sz="2400"/>
        </a:p>
      </dgm:t>
    </dgm:pt>
    <dgm:pt modelId="{AB902E58-7166-4520-97B9-1CCECC476762}">
      <dgm:prSet phldrT="[Text]" custT="1"/>
      <dgm:spPr/>
      <dgm:t>
        <a:bodyPr/>
        <a:lstStyle/>
        <a:p>
          <a:r>
            <a:rPr lang="en-US" sz="1400" dirty="0" smtClean="0">
              <a:latin typeface="+mn-lt"/>
            </a:rPr>
            <a:t>Increased assertion on the timely completion of projects and delivery to the consumer</a:t>
          </a:r>
        </a:p>
      </dgm:t>
    </dgm:pt>
    <dgm:pt modelId="{3F149C51-8482-4989-AE5E-8EF5CD9DFEB5}" type="parTrans" cxnId="{62D92488-5DB8-4E84-AA68-3DF5D8B18C9B}">
      <dgm:prSet/>
      <dgm:spPr/>
      <dgm:t>
        <a:bodyPr/>
        <a:lstStyle/>
        <a:p>
          <a:endParaRPr lang="en-US" sz="2400"/>
        </a:p>
      </dgm:t>
    </dgm:pt>
    <dgm:pt modelId="{5896AF24-0AFC-4885-8199-909CAD4B19C1}" type="sibTrans" cxnId="{62D92488-5DB8-4E84-AA68-3DF5D8B18C9B}">
      <dgm:prSet/>
      <dgm:spPr/>
      <dgm:t>
        <a:bodyPr/>
        <a:lstStyle/>
        <a:p>
          <a:endParaRPr lang="en-US" sz="2400"/>
        </a:p>
      </dgm:t>
    </dgm:pt>
    <dgm:pt modelId="{FA225F36-82F5-43B9-95A1-6C79E9235B75}">
      <dgm:prSet phldrT="[Text]" custT="1"/>
      <dgm:spPr/>
      <dgm:t>
        <a:bodyPr/>
        <a:lstStyle/>
        <a:p>
          <a:r>
            <a:rPr lang="en-US" sz="1400" noProof="0" dirty="0" smtClean="0">
              <a:solidFill>
                <a:sysClr val="windowText" lastClr="000000"/>
              </a:solidFill>
              <a:latin typeface="+mn-lt"/>
              <a:cs typeface="Arial" pitchFamily="34" charset="0"/>
            </a:rPr>
            <a:t>Defect liability period of five years for structural defects, defect in workmanship, quality or provision of services or other obligations</a:t>
          </a:r>
          <a:endParaRPr lang="en-US" sz="1400" dirty="0" smtClean="0">
            <a:latin typeface="+mn-lt"/>
          </a:endParaRPr>
        </a:p>
      </dgm:t>
    </dgm:pt>
    <dgm:pt modelId="{97FF4223-4036-4114-B5B1-A6B91ECC16F8}" type="parTrans" cxnId="{DC03640D-A8C3-431D-99F2-6B466112E37D}">
      <dgm:prSet/>
      <dgm:spPr/>
      <dgm:t>
        <a:bodyPr/>
        <a:lstStyle/>
        <a:p>
          <a:endParaRPr lang="en-US" sz="2400"/>
        </a:p>
      </dgm:t>
    </dgm:pt>
    <dgm:pt modelId="{D19624D0-1604-478B-93C2-4A7DAF195D53}" type="sibTrans" cxnId="{DC03640D-A8C3-431D-99F2-6B466112E37D}">
      <dgm:prSet/>
      <dgm:spPr/>
      <dgm:t>
        <a:bodyPr/>
        <a:lstStyle/>
        <a:p>
          <a:endParaRPr lang="en-US" sz="2400"/>
        </a:p>
      </dgm:t>
    </dgm:pt>
    <dgm:pt modelId="{32ED031C-E057-4727-A2F7-50FDD2642434}">
      <dgm:prSet phldrT="[Text]" custT="1"/>
      <dgm:spPr/>
      <dgm:t>
        <a:bodyPr/>
        <a:lstStyle/>
        <a:p>
          <a:r>
            <a:rPr lang="en-US" sz="1400" dirty="0" smtClean="0">
              <a:latin typeface="+mn-lt"/>
            </a:rPr>
            <a:t>Formation of legal entity of allottees within  three months after majority of the units booked</a:t>
          </a:r>
        </a:p>
      </dgm:t>
    </dgm:pt>
    <dgm:pt modelId="{BF5CE9BA-A6AC-4627-AD53-94D3F05343E1}" type="parTrans" cxnId="{24054B00-DECF-4024-AEE7-A3E6D6656A77}">
      <dgm:prSet/>
      <dgm:spPr/>
      <dgm:t>
        <a:bodyPr/>
        <a:lstStyle/>
        <a:p>
          <a:endParaRPr lang="en-US" sz="2400"/>
        </a:p>
      </dgm:t>
    </dgm:pt>
    <dgm:pt modelId="{F74D6BEA-A069-4EC5-9E55-713C79A3FC8A}" type="sibTrans" cxnId="{24054B00-DECF-4024-AEE7-A3E6D6656A77}">
      <dgm:prSet/>
      <dgm:spPr/>
      <dgm:t>
        <a:bodyPr/>
        <a:lstStyle/>
        <a:p>
          <a:endParaRPr lang="en-US" sz="2400"/>
        </a:p>
      </dgm:t>
    </dgm:pt>
    <dgm:pt modelId="{96B76589-6D56-4AB5-B079-14104721CC18}">
      <dgm:prSet phldrT="[Text]" custT="1"/>
      <dgm:spPr/>
      <dgm:t>
        <a:bodyPr/>
        <a:lstStyle/>
        <a:p>
          <a:r>
            <a:rPr lang="en-US" sz="1400" dirty="0" smtClean="0">
              <a:latin typeface="+mn-lt"/>
            </a:rPr>
            <a:t>Consent of 2/3</a:t>
          </a:r>
          <a:r>
            <a:rPr lang="en-US" sz="1400" baseline="30000" dirty="0" smtClean="0">
              <a:latin typeface="+mn-lt"/>
            </a:rPr>
            <a:t>rd</a:t>
          </a:r>
          <a:r>
            <a:rPr lang="en-US" sz="1400" dirty="0" smtClean="0">
              <a:latin typeface="+mn-lt"/>
            </a:rPr>
            <a:t> </a:t>
          </a:r>
          <a:r>
            <a:rPr lang="en-US" sz="1400" dirty="0" err="1" smtClean="0">
              <a:latin typeface="+mn-lt"/>
            </a:rPr>
            <a:t>allottees</a:t>
          </a:r>
          <a:r>
            <a:rPr lang="en-US" sz="1400" dirty="0" smtClean="0">
              <a:latin typeface="+mn-lt"/>
            </a:rPr>
            <a:t> or  for any other addition or alteration</a:t>
          </a:r>
        </a:p>
      </dgm:t>
    </dgm:pt>
    <dgm:pt modelId="{C05E15F3-87DF-425E-88CF-8484943CB303}" type="parTrans" cxnId="{56C775D1-F66F-4E2C-B2F1-08FF24169E34}">
      <dgm:prSet/>
      <dgm:spPr/>
      <dgm:t>
        <a:bodyPr/>
        <a:lstStyle/>
        <a:p>
          <a:endParaRPr lang="en-US" sz="2400"/>
        </a:p>
      </dgm:t>
    </dgm:pt>
    <dgm:pt modelId="{2AE47A6A-1B9C-4CD6-AD92-F1B1B1757C7B}" type="sibTrans" cxnId="{56C775D1-F66F-4E2C-B2F1-08FF24169E34}">
      <dgm:prSet/>
      <dgm:spPr/>
      <dgm:t>
        <a:bodyPr/>
        <a:lstStyle/>
        <a:p>
          <a:endParaRPr lang="en-US" sz="2400"/>
        </a:p>
      </dgm:t>
    </dgm:pt>
    <dgm:pt modelId="{C5F3FA16-C8C8-4B3C-AFBE-2A1DA8BEFD2C}">
      <dgm:prSet phldrT="[Text]" custT="1"/>
      <dgm:spPr/>
      <dgm:t>
        <a:bodyPr/>
        <a:lstStyle/>
        <a:p>
          <a:r>
            <a:rPr lang="en-US" sz="1400" dirty="0" smtClean="0">
              <a:latin typeface="+mn-lt"/>
            </a:rPr>
            <a:t>Consent from affected </a:t>
          </a:r>
          <a:r>
            <a:rPr lang="en-US" sz="1400" dirty="0" err="1" smtClean="0">
              <a:latin typeface="+mn-lt"/>
            </a:rPr>
            <a:t>allottees</a:t>
          </a:r>
          <a:r>
            <a:rPr lang="en-US" sz="1400" dirty="0" smtClean="0">
              <a:latin typeface="+mn-lt"/>
            </a:rPr>
            <a:t> for any major addition or alteration</a:t>
          </a:r>
        </a:p>
      </dgm:t>
    </dgm:pt>
    <dgm:pt modelId="{3E4E4FA2-3713-429F-B4BC-1FE7D2C922B1}" type="parTrans" cxnId="{A08A9AF7-920C-4B60-AC60-0147330329C8}">
      <dgm:prSet/>
      <dgm:spPr/>
      <dgm:t>
        <a:bodyPr/>
        <a:lstStyle/>
        <a:p>
          <a:endParaRPr lang="en-US" sz="2400"/>
        </a:p>
      </dgm:t>
    </dgm:pt>
    <dgm:pt modelId="{A2939C1C-0E01-4865-999E-F0A6933E2384}" type="sibTrans" cxnId="{A08A9AF7-920C-4B60-AC60-0147330329C8}">
      <dgm:prSet/>
      <dgm:spPr/>
      <dgm:t>
        <a:bodyPr/>
        <a:lstStyle/>
        <a:p>
          <a:endParaRPr lang="en-US" sz="2400"/>
        </a:p>
      </dgm:t>
    </dgm:pt>
    <dgm:pt modelId="{81C0DA67-68A5-4B5E-B552-F5DCD3538F04}">
      <dgm:prSet phldrT="[Text]" custT="1"/>
      <dgm:spPr/>
      <dgm:t>
        <a:bodyPr/>
        <a:lstStyle/>
        <a:p>
          <a:r>
            <a:rPr lang="en-US" sz="1400" dirty="0" smtClean="0">
              <a:solidFill>
                <a:sysClr val="windowText" lastClr="000000"/>
              </a:solidFill>
              <a:latin typeface="+mn-lt"/>
              <a:cs typeface="Arial" pitchFamily="34" charset="0"/>
            </a:rPr>
            <a:t>Sale agreements as per model form. Increased assertion on the timely completion of projects and delivery to the customer</a:t>
          </a:r>
          <a:endParaRPr lang="en-US" sz="1400" dirty="0" smtClean="0">
            <a:latin typeface="+mn-lt"/>
          </a:endParaRPr>
        </a:p>
      </dgm:t>
    </dgm:pt>
    <dgm:pt modelId="{D372F89E-91BD-4D0A-9C3D-71DE090C8E59}" type="parTrans" cxnId="{92653465-309E-4C72-99BF-2E95867384AF}">
      <dgm:prSet/>
      <dgm:spPr/>
      <dgm:t>
        <a:bodyPr/>
        <a:lstStyle/>
        <a:p>
          <a:endParaRPr lang="en-US" sz="2400"/>
        </a:p>
      </dgm:t>
    </dgm:pt>
    <dgm:pt modelId="{74EFF2DF-C796-48C3-9378-B46D2D1BF8FF}" type="sibTrans" cxnId="{92653465-309E-4C72-99BF-2E95867384AF}">
      <dgm:prSet/>
      <dgm:spPr/>
      <dgm:t>
        <a:bodyPr/>
        <a:lstStyle/>
        <a:p>
          <a:endParaRPr lang="en-US" sz="2400"/>
        </a:p>
      </dgm:t>
    </dgm:pt>
    <dgm:pt modelId="{C09DF7EB-3F5E-4A20-963F-189C0F0D2770}">
      <dgm:prSet phldrT="[Text]" custT="1"/>
      <dgm:spPr/>
      <dgm:t>
        <a:bodyPr/>
        <a:lstStyle/>
        <a:p>
          <a:r>
            <a:rPr lang="en-US" sz="1400" dirty="0" smtClean="0">
              <a:latin typeface="+mn-lt"/>
            </a:rPr>
            <a:t>Informing </a:t>
          </a:r>
          <a:r>
            <a:rPr lang="en-US" sz="1400" dirty="0" err="1" smtClean="0">
              <a:latin typeface="+mn-lt"/>
            </a:rPr>
            <a:t>allottees</a:t>
          </a:r>
          <a:r>
            <a:rPr lang="en-US" sz="1400" dirty="0" smtClean="0">
              <a:latin typeface="+mn-lt"/>
            </a:rPr>
            <a:t> for any minor addition or alteration</a:t>
          </a:r>
        </a:p>
      </dgm:t>
    </dgm:pt>
    <dgm:pt modelId="{FF2E422B-8E5E-4C03-B590-8197A0B2EDFC}" type="parTrans" cxnId="{85E7E9FF-5310-44FF-B547-124FB72A2A77}">
      <dgm:prSet/>
      <dgm:spPr/>
      <dgm:t>
        <a:bodyPr/>
        <a:lstStyle/>
        <a:p>
          <a:endParaRPr lang="en-US" sz="2400"/>
        </a:p>
      </dgm:t>
    </dgm:pt>
    <dgm:pt modelId="{93DC975C-59FA-4252-9FF1-590B481736CA}" type="sibTrans" cxnId="{85E7E9FF-5310-44FF-B547-124FB72A2A77}">
      <dgm:prSet/>
      <dgm:spPr/>
      <dgm:t>
        <a:bodyPr/>
        <a:lstStyle/>
        <a:p>
          <a:endParaRPr lang="en-US" sz="2400"/>
        </a:p>
      </dgm:t>
    </dgm:pt>
    <dgm:pt modelId="{BEA6F16F-0681-4A08-BB6B-7A92A6A9D342}">
      <dgm:prSet phldrT="[Text]" custT="1"/>
      <dgm:spPr/>
      <dgm:t>
        <a:bodyPr/>
        <a:lstStyle/>
        <a:p>
          <a:r>
            <a:rPr lang="en-US" sz="1400" dirty="0" smtClean="0">
              <a:latin typeface="+mn-lt"/>
            </a:rPr>
            <a:t>No false statements or commitments in advertisements</a:t>
          </a:r>
        </a:p>
      </dgm:t>
    </dgm:pt>
    <dgm:pt modelId="{601B5745-0090-442C-8EA0-9592BEC32EB7}" type="parTrans" cxnId="{E22A2167-7B07-462A-A968-2234C2615EBB}">
      <dgm:prSet/>
      <dgm:spPr/>
      <dgm:t>
        <a:bodyPr/>
        <a:lstStyle/>
        <a:p>
          <a:endParaRPr lang="en-US" sz="2400"/>
        </a:p>
      </dgm:t>
    </dgm:pt>
    <dgm:pt modelId="{409FA06E-C4D3-474F-9F63-05646F9808B3}" type="sibTrans" cxnId="{E22A2167-7B07-462A-A968-2234C2615EBB}">
      <dgm:prSet/>
      <dgm:spPr/>
      <dgm:t>
        <a:bodyPr/>
        <a:lstStyle/>
        <a:p>
          <a:endParaRPr lang="en-US" sz="2400"/>
        </a:p>
      </dgm:t>
    </dgm:pt>
    <dgm:pt modelId="{7E1D2188-4C78-4887-B0E0-D7FB666FE7EC}">
      <dgm:prSet phldrT="[Text]" custT="1"/>
      <dgm:spPr/>
      <dgm:t>
        <a:bodyPr/>
        <a:lstStyle/>
        <a:p>
          <a:r>
            <a:rPr lang="en-US" sz="1400" dirty="0" smtClean="0">
              <a:latin typeface="+mn-lt"/>
            </a:rPr>
            <a:t>Quarterly update of MahaRERA website with details such as unsold inventory and pending approvals</a:t>
          </a:r>
        </a:p>
      </dgm:t>
    </dgm:pt>
    <dgm:pt modelId="{B482A04C-B5E3-45F3-B53D-3275E2910035}" type="parTrans" cxnId="{48C30C98-B3BB-4076-8D51-0E45C927C255}">
      <dgm:prSet/>
      <dgm:spPr/>
      <dgm:t>
        <a:bodyPr/>
        <a:lstStyle/>
        <a:p>
          <a:endParaRPr lang="en-US" sz="2400"/>
        </a:p>
      </dgm:t>
    </dgm:pt>
    <dgm:pt modelId="{4A660CA3-BE77-4F22-A957-86D8C223D208}" type="sibTrans" cxnId="{48C30C98-B3BB-4076-8D51-0E45C927C255}">
      <dgm:prSet/>
      <dgm:spPr/>
      <dgm:t>
        <a:bodyPr/>
        <a:lstStyle/>
        <a:p>
          <a:endParaRPr lang="en-US" sz="2400"/>
        </a:p>
      </dgm:t>
    </dgm:pt>
    <dgm:pt modelId="{C636724F-D9FC-49B6-8475-062FA20E6AA9}">
      <dgm:prSet custT="1"/>
      <dgm:spPr/>
      <dgm:t>
        <a:bodyPr/>
        <a:lstStyle/>
        <a:p>
          <a:r>
            <a:rPr lang="en-US" sz="1400" dirty="0" smtClean="0">
              <a:solidFill>
                <a:sysClr val="windowText" lastClr="000000"/>
              </a:solidFill>
              <a:latin typeface="+mn-lt"/>
              <a:cs typeface="Arial" pitchFamily="34" charset="0"/>
            </a:rPr>
            <a:t>Conveyance of title within 3 months of Occupation Certificate or upon 51% </a:t>
          </a:r>
          <a:r>
            <a:rPr lang="en-US" sz="1400" dirty="0" err="1" smtClean="0">
              <a:solidFill>
                <a:sysClr val="windowText" lastClr="000000"/>
              </a:solidFill>
              <a:latin typeface="+mn-lt"/>
              <a:cs typeface="Arial" pitchFamily="34" charset="0"/>
            </a:rPr>
            <a:t>allottees</a:t>
          </a:r>
          <a:r>
            <a:rPr lang="en-US" sz="1400" dirty="0" smtClean="0">
              <a:solidFill>
                <a:sysClr val="windowText" lastClr="000000"/>
              </a:solidFill>
              <a:latin typeface="+mn-lt"/>
              <a:cs typeface="Arial" pitchFamily="34" charset="0"/>
            </a:rPr>
            <a:t> having paid full consideration to promoter</a:t>
          </a:r>
        </a:p>
      </dgm:t>
    </dgm:pt>
    <dgm:pt modelId="{DA3B47F4-7846-49E7-8DF9-3FC01944F388}" type="parTrans" cxnId="{E7A9AE38-77D3-4622-8195-2B6B95BDFE45}">
      <dgm:prSet/>
      <dgm:spPr/>
      <dgm:t>
        <a:bodyPr/>
        <a:lstStyle/>
        <a:p>
          <a:endParaRPr lang="en-US" sz="2400"/>
        </a:p>
      </dgm:t>
    </dgm:pt>
    <dgm:pt modelId="{017E1A01-D683-47FA-A4EE-322058D81E8B}" type="sibTrans" cxnId="{E7A9AE38-77D3-4622-8195-2B6B95BDFE45}">
      <dgm:prSet/>
      <dgm:spPr/>
      <dgm:t>
        <a:bodyPr/>
        <a:lstStyle/>
        <a:p>
          <a:endParaRPr lang="en-US" sz="2400"/>
        </a:p>
      </dgm:t>
    </dgm:pt>
    <dgm:pt modelId="{86FF937D-D2EE-4530-89C9-F078084C6A2F}" type="pres">
      <dgm:prSet presAssocID="{CA109DA4-E025-4F28-87BA-179F5C954F56}" presName="diagram" presStyleCnt="0">
        <dgm:presLayoutVars>
          <dgm:dir/>
          <dgm:resizeHandles val="exact"/>
        </dgm:presLayoutVars>
      </dgm:prSet>
      <dgm:spPr/>
      <dgm:t>
        <a:bodyPr/>
        <a:lstStyle/>
        <a:p>
          <a:endParaRPr lang="en-US"/>
        </a:p>
      </dgm:t>
    </dgm:pt>
    <dgm:pt modelId="{2F1A0BDD-C6D8-4F6D-8B5A-C3F88E14D4B5}" type="pres">
      <dgm:prSet presAssocID="{9ED98CD5-F817-4E58-B074-23AC97DDCC3E}" presName="node" presStyleLbl="node1" presStyleIdx="0" presStyleCnt="11">
        <dgm:presLayoutVars>
          <dgm:bulletEnabled val="1"/>
        </dgm:presLayoutVars>
      </dgm:prSet>
      <dgm:spPr/>
      <dgm:t>
        <a:bodyPr/>
        <a:lstStyle/>
        <a:p>
          <a:endParaRPr lang="en-US"/>
        </a:p>
      </dgm:t>
    </dgm:pt>
    <dgm:pt modelId="{8AFE1755-6128-4507-ADD0-4FF8A57FBFCE}" type="pres">
      <dgm:prSet presAssocID="{C3D0C12F-C1B2-41D9-BB34-735BAAF18197}" presName="sibTrans" presStyleCnt="0"/>
      <dgm:spPr/>
    </dgm:pt>
    <dgm:pt modelId="{332F63F5-6183-455C-B9BA-18EFFA3A5C9A}" type="pres">
      <dgm:prSet presAssocID="{AB902E58-7166-4520-97B9-1CCECC476762}" presName="node" presStyleLbl="node1" presStyleIdx="1" presStyleCnt="11">
        <dgm:presLayoutVars>
          <dgm:bulletEnabled val="1"/>
        </dgm:presLayoutVars>
      </dgm:prSet>
      <dgm:spPr/>
      <dgm:t>
        <a:bodyPr/>
        <a:lstStyle/>
        <a:p>
          <a:endParaRPr lang="en-US"/>
        </a:p>
      </dgm:t>
    </dgm:pt>
    <dgm:pt modelId="{7A4F717F-4CE2-441D-9F79-EC50113B462C}" type="pres">
      <dgm:prSet presAssocID="{5896AF24-0AFC-4885-8199-909CAD4B19C1}" presName="sibTrans" presStyleCnt="0"/>
      <dgm:spPr/>
    </dgm:pt>
    <dgm:pt modelId="{DF986764-DD8C-476E-B623-85D59937CF8B}" type="pres">
      <dgm:prSet presAssocID="{FA225F36-82F5-43B9-95A1-6C79E9235B75}" presName="node" presStyleLbl="node1" presStyleIdx="2" presStyleCnt="11">
        <dgm:presLayoutVars>
          <dgm:bulletEnabled val="1"/>
        </dgm:presLayoutVars>
      </dgm:prSet>
      <dgm:spPr/>
      <dgm:t>
        <a:bodyPr/>
        <a:lstStyle/>
        <a:p>
          <a:endParaRPr lang="en-US"/>
        </a:p>
      </dgm:t>
    </dgm:pt>
    <dgm:pt modelId="{2A3EA813-0860-4795-97D2-0A49AFFA7324}" type="pres">
      <dgm:prSet presAssocID="{D19624D0-1604-478B-93C2-4A7DAF195D53}" presName="sibTrans" presStyleCnt="0"/>
      <dgm:spPr/>
    </dgm:pt>
    <dgm:pt modelId="{378B2BD2-905B-45D4-A6A9-38A3B3297B03}" type="pres">
      <dgm:prSet presAssocID="{32ED031C-E057-4727-A2F7-50FDD2642434}" presName="node" presStyleLbl="node1" presStyleIdx="3" presStyleCnt="11">
        <dgm:presLayoutVars>
          <dgm:bulletEnabled val="1"/>
        </dgm:presLayoutVars>
      </dgm:prSet>
      <dgm:spPr/>
      <dgm:t>
        <a:bodyPr/>
        <a:lstStyle/>
        <a:p>
          <a:endParaRPr lang="en-US"/>
        </a:p>
      </dgm:t>
    </dgm:pt>
    <dgm:pt modelId="{9174A314-8E44-4477-B3F4-24B498BBA798}" type="pres">
      <dgm:prSet presAssocID="{F74D6BEA-A069-4EC5-9E55-713C79A3FC8A}" presName="sibTrans" presStyleCnt="0"/>
      <dgm:spPr/>
    </dgm:pt>
    <dgm:pt modelId="{86DAE026-43F3-4058-BE1D-80CB0AB012B5}" type="pres">
      <dgm:prSet presAssocID="{96B76589-6D56-4AB5-B079-14104721CC18}" presName="node" presStyleLbl="node1" presStyleIdx="4" presStyleCnt="11">
        <dgm:presLayoutVars>
          <dgm:bulletEnabled val="1"/>
        </dgm:presLayoutVars>
      </dgm:prSet>
      <dgm:spPr/>
      <dgm:t>
        <a:bodyPr/>
        <a:lstStyle/>
        <a:p>
          <a:endParaRPr lang="en-US"/>
        </a:p>
      </dgm:t>
    </dgm:pt>
    <dgm:pt modelId="{824B8A8E-07C0-45F8-AB59-230C94C44060}" type="pres">
      <dgm:prSet presAssocID="{2AE47A6A-1B9C-4CD6-AD92-F1B1B1757C7B}" presName="sibTrans" presStyleCnt="0"/>
      <dgm:spPr/>
    </dgm:pt>
    <dgm:pt modelId="{E43AE892-1CB0-4C43-83F7-C46A748FA538}" type="pres">
      <dgm:prSet presAssocID="{C5F3FA16-C8C8-4B3C-AFBE-2A1DA8BEFD2C}" presName="node" presStyleLbl="node1" presStyleIdx="5" presStyleCnt="11">
        <dgm:presLayoutVars>
          <dgm:bulletEnabled val="1"/>
        </dgm:presLayoutVars>
      </dgm:prSet>
      <dgm:spPr/>
      <dgm:t>
        <a:bodyPr/>
        <a:lstStyle/>
        <a:p>
          <a:endParaRPr lang="en-US"/>
        </a:p>
      </dgm:t>
    </dgm:pt>
    <dgm:pt modelId="{C1A2AB2F-9DB9-4199-8511-F8B16361DF59}" type="pres">
      <dgm:prSet presAssocID="{A2939C1C-0E01-4865-999E-F0A6933E2384}" presName="sibTrans" presStyleCnt="0"/>
      <dgm:spPr/>
    </dgm:pt>
    <dgm:pt modelId="{A1256678-6FED-44F8-8E55-290E415B0F3F}" type="pres">
      <dgm:prSet presAssocID="{81C0DA67-68A5-4B5E-B552-F5DCD3538F04}" presName="node" presStyleLbl="node1" presStyleIdx="6" presStyleCnt="11">
        <dgm:presLayoutVars>
          <dgm:bulletEnabled val="1"/>
        </dgm:presLayoutVars>
      </dgm:prSet>
      <dgm:spPr/>
      <dgm:t>
        <a:bodyPr/>
        <a:lstStyle/>
        <a:p>
          <a:endParaRPr lang="en-US"/>
        </a:p>
      </dgm:t>
    </dgm:pt>
    <dgm:pt modelId="{2462517D-284D-4066-99BC-3B0C028884FA}" type="pres">
      <dgm:prSet presAssocID="{74EFF2DF-C796-48C3-9378-B46D2D1BF8FF}" presName="sibTrans" presStyleCnt="0"/>
      <dgm:spPr/>
    </dgm:pt>
    <dgm:pt modelId="{42D8DE84-816F-43FD-B5DA-A594801C1DB5}" type="pres">
      <dgm:prSet presAssocID="{C09DF7EB-3F5E-4A20-963F-189C0F0D2770}" presName="node" presStyleLbl="node1" presStyleIdx="7" presStyleCnt="11">
        <dgm:presLayoutVars>
          <dgm:bulletEnabled val="1"/>
        </dgm:presLayoutVars>
      </dgm:prSet>
      <dgm:spPr/>
      <dgm:t>
        <a:bodyPr/>
        <a:lstStyle/>
        <a:p>
          <a:endParaRPr lang="en-US"/>
        </a:p>
      </dgm:t>
    </dgm:pt>
    <dgm:pt modelId="{0A006478-E263-440A-B8A3-55DC9FE9BB1F}" type="pres">
      <dgm:prSet presAssocID="{93DC975C-59FA-4252-9FF1-590B481736CA}" presName="sibTrans" presStyleCnt="0"/>
      <dgm:spPr/>
    </dgm:pt>
    <dgm:pt modelId="{BE2385C9-5F99-4E24-A2BF-B9E6411F7F1B}" type="pres">
      <dgm:prSet presAssocID="{BEA6F16F-0681-4A08-BB6B-7A92A6A9D342}" presName="node" presStyleLbl="node1" presStyleIdx="8" presStyleCnt="11">
        <dgm:presLayoutVars>
          <dgm:bulletEnabled val="1"/>
        </dgm:presLayoutVars>
      </dgm:prSet>
      <dgm:spPr/>
      <dgm:t>
        <a:bodyPr/>
        <a:lstStyle/>
        <a:p>
          <a:endParaRPr lang="en-US"/>
        </a:p>
      </dgm:t>
    </dgm:pt>
    <dgm:pt modelId="{6DBD2EA0-B5C6-4BCC-A6EA-F20AF2085ECD}" type="pres">
      <dgm:prSet presAssocID="{409FA06E-C4D3-474F-9F63-05646F9808B3}" presName="sibTrans" presStyleCnt="0"/>
      <dgm:spPr/>
    </dgm:pt>
    <dgm:pt modelId="{5DC16AE0-2F1D-40C8-A9AC-341CCA808B66}" type="pres">
      <dgm:prSet presAssocID="{7E1D2188-4C78-4887-B0E0-D7FB666FE7EC}" presName="node" presStyleLbl="node1" presStyleIdx="9" presStyleCnt="11">
        <dgm:presLayoutVars>
          <dgm:bulletEnabled val="1"/>
        </dgm:presLayoutVars>
      </dgm:prSet>
      <dgm:spPr/>
      <dgm:t>
        <a:bodyPr/>
        <a:lstStyle/>
        <a:p>
          <a:endParaRPr lang="en-US"/>
        </a:p>
      </dgm:t>
    </dgm:pt>
    <dgm:pt modelId="{0B4D9FF4-4220-4806-87EE-041AA8C5E3DE}" type="pres">
      <dgm:prSet presAssocID="{4A660CA3-BE77-4F22-A957-86D8C223D208}" presName="sibTrans" presStyleCnt="0"/>
      <dgm:spPr/>
    </dgm:pt>
    <dgm:pt modelId="{4C98789E-A9E2-436C-A3F7-1311C73BBEA5}" type="pres">
      <dgm:prSet presAssocID="{C636724F-D9FC-49B6-8475-062FA20E6AA9}" presName="node" presStyleLbl="node1" presStyleIdx="10" presStyleCnt="11">
        <dgm:presLayoutVars>
          <dgm:bulletEnabled val="1"/>
        </dgm:presLayoutVars>
      </dgm:prSet>
      <dgm:spPr/>
      <dgm:t>
        <a:bodyPr/>
        <a:lstStyle/>
        <a:p>
          <a:endParaRPr lang="en-US"/>
        </a:p>
      </dgm:t>
    </dgm:pt>
  </dgm:ptLst>
  <dgm:cxnLst>
    <dgm:cxn modelId="{0071CD8C-7FA4-47C3-846D-C448B1E2A1EC}" type="presOf" srcId="{9ED98CD5-F817-4E58-B074-23AC97DDCC3E}" destId="{2F1A0BDD-C6D8-4F6D-8B5A-C3F88E14D4B5}" srcOrd="0" destOrd="0" presId="urn:microsoft.com/office/officeart/2005/8/layout/default#2"/>
    <dgm:cxn modelId="{0BAB3003-2514-4E74-B94F-F58A016F8122}" type="presOf" srcId="{FA225F36-82F5-43B9-95A1-6C79E9235B75}" destId="{DF986764-DD8C-476E-B623-85D59937CF8B}" srcOrd="0" destOrd="0" presId="urn:microsoft.com/office/officeart/2005/8/layout/default#2"/>
    <dgm:cxn modelId="{E7A9AE38-77D3-4622-8195-2B6B95BDFE45}" srcId="{CA109DA4-E025-4F28-87BA-179F5C954F56}" destId="{C636724F-D9FC-49B6-8475-062FA20E6AA9}" srcOrd="10" destOrd="0" parTransId="{DA3B47F4-7846-49E7-8DF9-3FC01944F388}" sibTransId="{017E1A01-D683-47FA-A4EE-322058D81E8B}"/>
    <dgm:cxn modelId="{E22A2167-7B07-462A-A968-2234C2615EBB}" srcId="{CA109DA4-E025-4F28-87BA-179F5C954F56}" destId="{BEA6F16F-0681-4A08-BB6B-7A92A6A9D342}" srcOrd="8" destOrd="0" parTransId="{601B5745-0090-442C-8EA0-9592BEC32EB7}" sibTransId="{409FA06E-C4D3-474F-9F63-05646F9808B3}"/>
    <dgm:cxn modelId="{48A835B8-DE89-40F9-8C9E-9EEA351AADCD}" srcId="{CA109DA4-E025-4F28-87BA-179F5C954F56}" destId="{9ED98CD5-F817-4E58-B074-23AC97DDCC3E}" srcOrd="0" destOrd="0" parTransId="{0C730D8E-6E25-4030-B58E-C1ACC9B03B53}" sibTransId="{C3D0C12F-C1B2-41D9-BB34-735BAAF18197}"/>
    <dgm:cxn modelId="{48C30C98-B3BB-4076-8D51-0E45C927C255}" srcId="{CA109DA4-E025-4F28-87BA-179F5C954F56}" destId="{7E1D2188-4C78-4887-B0E0-D7FB666FE7EC}" srcOrd="9" destOrd="0" parTransId="{B482A04C-B5E3-45F3-B53D-3275E2910035}" sibTransId="{4A660CA3-BE77-4F22-A957-86D8C223D208}"/>
    <dgm:cxn modelId="{85E7E9FF-5310-44FF-B547-124FB72A2A77}" srcId="{CA109DA4-E025-4F28-87BA-179F5C954F56}" destId="{C09DF7EB-3F5E-4A20-963F-189C0F0D2770}" srcOrd="7" destOrd="0" parTransId="{FF2E422B-8E5E-4C03-B590-8197A0B2EDFC}" sibTransId="{93DC975C-59FA-4252-9FF1-590B481736CA}"/>
    <dgm:cxn modelId="{F0FB65A1-07A4-4957-9B97-A670ACEDA7BC}" type="presOf" srcId="{AB902E58-7166-4520-97B9-1CCECC476762}" destId="{332F63F5-6183-455C-B9BA-18EFFA3A5C9A}" srcOrd="0" destOrd="0" presId="urn:microsoft.com/office/officeart/2005/8/layout/default#2"/>
    <dgm:cxn modelId="{269F4245-2B6F-4E2D-97F9-55859394BBF0}" type="presOf" srcId="{C5F3FA16-C8C8-4B3C-AFBE-2A1DA8BEFD2C}" destId="{E43AE892-1CB0-4C43-83F7-C46A748FA538}" srcOrd="0" destOrd="0" presId="urn:microsoft.com/office/officeart/2005/8/layout/default#2"/>
    <dgm:cxn modelId="{25E36FD8-DF82-41AF-9392-F7B93F8C0178}" type="presOf" srcId="{BEA6F16F-0681-4A08-BB6B-7A92A6A9D342}" destId="{BE2385C9-5F99-4E24-A2BF-B9E6411F7F1B}" srcOrd="0" destOrd="0" presId="urn:microsoft.com/office/officeart/2005/8/layout/default#2"/>
    <dgm:cxn modelId="{92653465-309E-4C72-99BF-2E95867384AF}" srcId="{CA109DA4-E025-4F28-87BA-179F5C954F56}" destId="{81C0DA67-68A5-4B5E-B552-F5DCD3538F04}" srcOrd="6" destOrd="0" parTransId="{D372F89E-91BD-4D0A-9C3D-71DE090C8E59}" sibTransId="{74EFF2DF-C796-48C3-9378-B46D2D1BF8FF}"/>
    <dgm:cxn modelId="{930D99FB-FC85-454E-A2EE-F6EEE2B11B57}" type="presOf" srcId="{96B76589-6D56-4AB5-B079-14104721CC18}" destId="{86DAE026-43F3-4058-BE1D-80CB0AB012B5}" srcOrd="0" destOrd="0" presId="urn:microsoft.com/office/officeart/2005/8/layout/default#2"/>
    <dgm:cxn modelId="{24054B00-DECF-4024-AEE7-A3E6D6656A77}" srcId="{CA109DA4-E025-4F28-87BA-179F5C954F56}" destId="{32ED031C-E057-4727-A2F7-50FDD2642434}" srcOrd="3" destOrd="0" parTransId="{BF5CE9BA-A6AC-4627-AD53-94D3F05343E1}" sibTransId="{F74D6BEA-A069-4EC5-9E55-713C79A3FC8A}"/>
    <dgm:cxn modelId="{56C775D1-F66F-4E2C-B2F1-08FF24169E34}" srcId="{CA109DA4-E025-4F28-87BA-179F5C954F56}" destId="{96B76589-6D56-4AB5-B079-14104721CC18}" srcOrd="4" destOrd="0" parTransId="{C05E15F3-87DF-425E-88CF-8484943CB303}" sibTransId="{2AE47A6A-1B9C-4CD6-AD92-F1B1B1757C7B}"/>
    <dgm:cxn modelId="{052F9730-14BB-447B-A8ED-F1D9CEED6C48}" type="presOf" srcId="{CA109DA4-E025-4F28-87BA-179F5C954F56}" destId="{86FF937D-D2EE-4530-89C9-F078084C6A2F}" srcOrd="0" destOrd="0" presId="urn:microsoft.com/office/officeart/2005/8/layout/default#2"/>
    <dgm:cxn modelId="{62D92488-5DB8-4E84-AA68-3DF5D8B18C9B}" srcId="{CA109DA4-E025-4F28-87BA-179F5C954F56}" destId="{AB902E58-7166-4520-97B9-1CCECC476762}" srcOrd="1" destOrd="0" parTransId="{3F149C51-8482-4989-AE5E-8EF5CD9DFEB5}" sibTransId="{5896AF24-0AFC-4885-8199-909CAD4B19C1}"/>
    <dgm:cxn modelId="{A08A9AF7-920C-4B60-AC60-0147330329C8}" srcId="{CA109DA4-E025-4F28-87BA-179F5C954F56}" destId="{C5F3FA16-C8C8-4B3C-AFBE-2A1DA8BEFD2C}" srcOrd="5" destOrd="0" parTransId="{3E4E4FA2-3713-429F-B4BC-1FE7D2C922B1}" sibTransId="{A2939C1C-0E01-4865-999E-F0A6933E2384}"/>
    <dgm:cxn modelId="{F979EDBD-F409-4D36-954B-6A95FA630997}" type="presOf" srcId="{32ED031C-E057-4727-A2F7-50FDD2642434}" destId="{378B2BD2-905B-45D4-A6A9-38A3B3297B03}" srcOrd="0" destOrd="0" presId="urn:microsoft.com/office/officeart/2005/8/layout/default#2"/>
    <dgm:cxn modelId="{DC03640D-A8C3-431D-99F2-6B466112E37D}" srcId="{CA109DA4-E025-4F28-87BA-179F5C954F56}" destId="{FA225F36-82F5-43B9-95A1-6C79E9235B75}" srcOrd="2" destOrd="0" parTransId="{97FF4223-4036-4114-B5B1-A6B91ECC16F8}" sibTransId="{D19624D0-1604-478B-93C2-4A7DAF195D53}"/>
    <dgm:cxn modelId="{B8EEA842-AC6B-4F5A-B3B9-994ECC3126DD}" type="presOf" srcId="{C636724F-D9FC-49B6-8475-062FA20E6AA9}" destId="{4C98789E-A9E2-436C-A3F7-1311C73BBEA5}" srcOrd="0" destOrd="0" presId="urn:microsoft.com/office/officeart/2005/8/layout/default#2"/>
    <dgm:cxn modelId="{ACE869DB-F5F3-4AA9-9A17-855CC59722C8}" type="presOf" srcId="{7E1D2188-4C78-4887-B0E0-D7FB666FE7EC}" destId="{5DC16AE0-2F1D-40C8-A9AC-341CCA808B66}" srcOrd="0" destOrd="0" presId="urn:microsoft.com/office/officeart/2005/8/layout/default#2"/>
    <dgm:cxn modelId="{6FE73EFA-568D-4B94-8136-0FA2CF706A6F}" type="presOf" srcId="{C09DF7EB-3F5E-4A20-963F-189C0F0D2770}" destId="{42D8DE84-816F-43FD-B5DA-A594801C1DB5}" srcOrd="0" destOrd="0" presId="urn:microsoft.com/office/officeart/2005/8/layout/default#2"/>
    <dgm:cxn modelId="{FB7CBD66-4CA8-46A6-9377-2BDE4EEE3FFC}" type="presOf" srcId="{81C0DA67-68A5-4B5E-B552-F5DCD3538F04}" destId="{A1256678-6FED-44F8-8E55-290E415B0F3F}" srcOrd="0" destOrd="0" presId="urn:microsoft.com/office/officeart/2005/8/layout/default#2"/>
    <dgm:cxn modelId="{CDFF1211-C523-4A98-A5D1-A5A059CAD213}" type="presParOf" srcId="{86FF937D-D2EE-4530-89C9-F078084C6A2F}" destId="{2F1A0BDD-C6D8-4F6D-8B5A-C3F88E14D4B5}" srcOrd="0" destOrd="0" presId="urn:microsoft.com/office/officeart/2005/8/layout/default#2"/>
    <dgm:cxn modelId="{24AA8118-A25A-4109-BD3A-B7EEBBE57072}" type="presParOf" srcId="{86FF937D-D2EE-4530-89C9-F078084C6A2F}" destId="{8AFE1755-6128-4507-ADD0-4FF8A57FBFCE}" srcOrd="1" destOrd="0" presId="urn:microsoft.com/office/officeart/2005/8/layout/default#2"/>
    <dgm:cxn modelId="{1E9D3F8D-E245-47E3-9D9D-4D655D456D4A}" type="presParOf" srcId="{86FF937D-D2EE-4530-89C9-F078084C6A2F}" destId="{332F63F5-6183-455C-B9BA-18EFFA3A5C9A}" srcOrd="2" destOrd="0" presId="urn:microsoft.com/office/officeart/2005/8/layout/default#2"/>
    <dgm:cxn modelId="{D31171AA-8EBE-429F-8D06-AF7B6954206D}" type="presParOf" srcId="{86FF937D-D2EE-4530-89C9-F078084C6A2F}" destId="{7A4F717F-4CE2-441D-9F79-EC50113B462C}" srcOrd="3" destOrd="0" presId="urn:microsoft.com/office/officeart/2005/8/layout/default#2"/>
    <dgm:cxn modelId="{C70837E7-7BB8-4277-9523-FBB6D765FB54}" type="presParOf" srcId="{86FF937D-D2EE-4530-89C9-F078084C6A2F}" destId="{DF986764-DD8C-476E-B623-85D59937CF8B}" srcOrd="4" destOrd="0" presId="urn:microsoft.com/office/officeart/2005/8/layout/default#2"/>
    <dgm:cxn modelId="{9BFB6362-F1B2-4F35-B98F-A462C43906B8}" type="presParOf" srcId="{86FF937D-D2EE-4530-89C9-F078084C6A2F}" destId="{2A3EA813-0860-4795-97D2-0A49AFFA7324}" srcOrd="5" destOrd="0" presId="urn:microsoft.com/office/officeart/2005/8/layout/default#2"/>
    <dgm:cxn modelId="{B111F4A6-3500-4245-B758-FD2A845FD94A}" type="presParOf" srcId="{86FF937D-D2EE-4530-89C9-F078084C6A2F}" destId="{378B2BD2-905B-45D4-A6A9-38A3B3297B03}" srcOrd="6" destOrd="0" presId="urn:microsoft.com/office/officeart/2005/8/layout/default#2"/>
    <dgm:cxn modelId="{E7F14BB2-D152-46F4-9DB4-1CB4A55FC647}" type="presParOf" srcId="{86FF937D-D2EE-4530-89C9-F078084C6A2F}" destId="{9174A314-8E44-4477-B3F4-24B498BBA798}" srcOrd="7" destOrd="0" presId="urn:microsoft.com/office/officeart/2005/8/layout/default#2"/>
    <dgm:cxn modelId="{F9C0C7F0-B99B-49E7-B0FD-E8F73D96AFC9}" type="presParOf" srcId="{86FF937D-D2EE-4530-89C9-F078084C6A2F}" destId="{86DAE026-43F3-4058-BE1D-80CB0AB012B5}" srcOrd="8" destOrd="0" presId="urn:microsoft.com/office/officeart/2005/8/layout/default#2"/>
    <dgm:cxn modelId="{BD9E9051-F211-4CAC-AB92-60696835471C}" type="presParOf" srcId="{86FF937D-D2EE-4530-89C9-F078084C6A2F}" destId="{824B8A8E-07C0-45F8-AB59-230C94C44060}" srcOrd="9" destOrd="0" presId="urn:microsoft.com/office/officeart/2005/8/layout/default#2"/>
    <dgm:cxn modelId="{C63546C2-D672-4904-9F0A-074F05B6545C}" type="presParOf" srcId="{86FF937D-D2EE-4530-89C9-F078084C6A2F}" destId="{E43AE892-1CB0-4C43-83F7-C46A748FA538}" srcOrd="10" destOrd="0" presId="urn:microsoft.com/office/officeart/2005/8/layout/default#2"/>
    <dgm:cxn modelId="{D85B768F-9746-4433-8A3D-A02A5ECA26F2}" type="presParOf" srcId="{86FF937D-D2EE-4530-89C9-F078084C6A2F}" destId="{C1A2AB2F-9DB9-4199-8511-F8B16361DF59}" srcOrd="11" destOrd="0" presId="urn:microsoft.com/office/officeart/2005/8/layout/default#2"/>
    <dgm:cxn modelId="{5EC1C7A9-A3CC-449C-93F4-3EEEFB6321CD}" type="presParOf" srcId="{86FF937D-D2EE-4530-89C9-F078084C6A2F}" destId="{A1256678-6FED-44F8-8E55-290E415B0F3F}" srcOrd="12" destOrd="0" presId="urn:microsoft.com/office/officeart/2005/8/layout/default#2"/>
    <dgm:cxn modelId="{B511FBC7-3117-45B7-A3A9-B4D216C64DF2}" type="presParOf" srcId="{86FF937D-D2EE-4530-89C9-F078084C6A2F}" destId="{2462517D-284D-4066-99BC-3B0C028884FA}" srcOrd="13" destOrd="0" presId="urn:microsoft.com/office/officeart/2005/8/layout/default#2"/>
    <dgm:cxn modelId="{648006CE-918B-44E9-896F-F092CA88B7BD}" type="presParOf" srcId="{86FF937D-D2EE-4530-89C9-F078084C6A2F}" destId="{42D8DE84-816F-43FD-B5DA-A594801C1DB5}" srcOrd="14" destOrd="0" presId="urn:microsoft.com/office/officeart/2005/8/layout/default#2"/>
    <dgm:cxn modelId="{634E939E-5CB0-4D01-B5FF-0658818BF18B}" type="presParOf" srcId="{86FF937D-D2EE-4530-89C9-F078084C6A2F}" destId="{0A006478-E263-440A-B8A3-55DC9FE9BB1F}" srcOrd="15" destOrd="0" presId="urn:microsoft.com/office/officeart/2005/8/layout/default#2"/>
    <dgm:cxn modelId="{A4AA18E3-DCCB-42AF-947B-3C8DE0DE516F}" type="presParOf" srcId="{86FF937D-D2EE-4530-89C9-F078084C6A2F}" destId="{BE2385C9-5F99-4E24-A2BF-B9E6411F7F1B}" srcOrd="16" destOrd="0" presId="urn:microsoft.com/office/officeart/2005/8/layout/default#2"/>
    <dgm:cxn modelId="{4622F262-4247-4054-9E2C-CCD6E1271720}" type="presParOf" srcId="{86FF937D-D2EE-4530-89C9-F078084C6A2F}" destId="{6DBD2EA0-B5C6-4BCC-A6EA-F20AF2085ECD}" srcOrd="17" destOrd="0" presId="urn:microsoft.com/office/officeart/2005/8/layout/default#2"/>
    <dgm:cxn modelId="{F0C3939A-00D6-45C1-A2A2-159BA84CD103}" type="presParOf" srcId="{86FF937D-D2EE-4530-89C9-F078084C6A2F}" destId="{5DC16AE0-2F1D-40C8-A9AC-341CCA808B66}" srcOrd="18" destOrd="0" presId="urn:microsoft.com/office/officeart/2005/8/layout/default#2"/>
    <dgm:cxn modelId="{31C2EDBB-DA85-4234-A3EF-DF71D687A7E5}" type="presParOf" srcId="{86FF937D-D2EE-4530-89C9-F078084C6A2F}" destId="{0B4D9FF4-4220-4806-87EE-041AA8C5E3DE}" srcOrd="19" destOrd="0" presId="urn:microsoft.com/office/officeart/2005/8/layout/default#2"/>
    <dgm:cxn modelId="{7BCE9039-9777-4B22-A643-9FD4657CD438}" type="presParOf" srcId="{86FF937D-D2EE-4530-89C9-F078084C6A2F}" destId="{4C98789E-A9E2-436C-A3F7-1311C73BBEA5}" srcOrd="20" destOrd="0" presId="urn:microsoft.com/office/officeart/2005/8/layout/default#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D53B04-12B9-4438-ADA2-D941C7CDA4B9}"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7469FBDA-DC03-4F26-AD3C-EC2B156EE4FA}" type="pres">
      <dgm:prSet presAssocID="{B2D53B04-12B9-4438-ADA2-D941C7CDA4B9}" presName="Name0" presStyleCnt="0">
        <dgm:presLayoutVars>
          <dgm:chMax/>
          <dgm:chPref/>
          <dgm:dir/>
          <dgm:animLvl val="lvl"/>
        </dgm:presLayoutVars>
      </dgm:prSet>
      <dgm:spPr/>
      <dgm:t>
        <a:bodyPr/>
        <a:lstStyle/>
        <a:p>
          <a:endParaRPr lang="en-US"/>
        </a:p>
      </dgm:t>
    </dgm:pt>
  </dgm:ptLst>
  <dgm:cxnLst>
    <dgm:cxn modelId="{2DB98783-2D10-44C5-8CBC-03A023232FCB}" type="presOf" srcId="{B2D53B04-12B9-4438-ADA2-D941C7CDA4B9}" destId="{7469FBDA-DC03-4F26-AD3C-EC2B156EE4FA}" srcOrd="0" destOrd="0" presId="urn:microsoft.com/office/officeart/2008/layout/AlternatingHexagon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109DA4-E025-4F28-87BA-179F5C954F56}" type="doc">
      <dgm:prSet loTypeId="urn:microsoft.com/office/officeart/2005/8/layout/default#1" loCatId="list" qsTypeId="urn:microsoft.com/office/officeart/2005/8/quickstyle/simple1" qsCatId="simple" csTypeId="urn:microsoft.com/office/officeart/2005/8/colors/accent1_1" csCatId="accent1" phldr="1"/>
      <dgm:spPr/>
      <dgm:t>
        <a:bodyPr/>
        <a:lstStyle/>
        <a:p>
          <a:endParaRPr lang="en-US"/>
        </a:p>
      </dgm:t>
    </dgm:pt>
    <dgm:pt modelId="{2D561C23-6821-4FD8-AC2A-2612DAE1454B}">
      <dgm:prSet phldrT="[Text]" custT="1"/>
      <dgm:spPr/>
      <dgm:t>
        <a:bodyPr/>
        <a:lstStyle/>
        <a:p>
          <a:r>
            <a:rPr lang="en-US" sz="1600" dirty="0" smtClean="0">
              <a:latin typeface="+mn-lt"/>
            </a:rPr>
            <a:t>70% of the funds collected from allottees need to be deposited in the project account</a:t>
          </a:r>
          <a:endParaRPr lang="en-US" sz="1600" dirty="0">
            <a:latin typeface="+mn-lt"/>
          </a:endParaRPr>
        </a:p>
      </dgm:t>
    </dgm:pt>
    <dgm:pt modelId="{B7A7EBB9-24F5-4EFB-8E7E-37892D0414DC}" type="parTrans" cxnId="{E1DE9BC8-2352-4CB1-9CB0-9CFA8BA10D1D}">
      <dgm:prSet/>
      <dgm:spPr/>
      <dgm:t>
        <a:bodyPr/>
        <a:lstStyle/>
        <a:p>
          <a:endParaRPr lang="en-US"/>
        </a:p>
      </dgm:t>
    </dgm:pt>
    <dgm:pt modelId="{A6E13079-370A-4F27-8BC0-66362D576F8E}" type="sibTrans" cxnId="{E1DE9BC8-2352-4CB1-9CB0-9CFA8BA10D1D}">
      <dgm:prSet/>
      <dgm:spPr/>
      <dgm:t>
        <a:bodyPr/>
        <a:lstStyle/>
        <a:p>
          <a:endParaRPr lang="en-US"/>
        </a:p>
      </dgm:t>
    </dgm:pt>
    <dgm:pt modelId="{F4552FBC-D667-46E6-8177-A4A8D11F7D16}">
      <dgm:prSet phldrT="[Text]" custT="1"/>
      <dgm:spPr/>
      <dgm:t>
        <a:bodyPr/>
        <a:lstStyle/>
        <a:p>
          <a:r>
            <a:rPr lang="en-US" sz="1600" dirty="0" smtClean="0">
              <a:latin typeface="+mn-lt"/>
            </a:rPr>
            <a:t>Project Accounts  to be audited annually by different CA; Copy to be put up on MahaRERA website</a:t>
          </a:r>
          <a:endParaRPr lang="en-US" sz="1600" dirty="0">
            <a:latin typeface="+mn-lt"/>
          </a:endParaRPr>
        </a:p>
      </dgm:t>
    </dgm:pt>
    <dgm:pt modelId="{0D0E73EC-DF07-44C7-BCE8-E3FD6FDA0890}" type="parTrans" cxnId="{077279FA-5731-48F3-B411-E252009EE811}">
      <dgm:prSet/>
      <dgm:spPr/>
      <dgm:t>
        <a:bodyPr/>
        <a:lstStyle/>
        <a:p>
          <a:endParaRPr lang="en-US"/>
        </a:p>
      </dgm:t>
    </dgm:pt>
    <dgm:pt modelId="{2BE8C87E-304D-487E-A5FB-A9343A4A8AB6}" type="sibTrans" cxnId="{077279FA-5731-48F3-B411-E252009EE811}">
      <dgm:prSet/>
      <dgm:spPr/>
      <dgm:t>
        <a:bodyPr/>
        <a:lstStyle/>
        <a:p>
          <a:endParaRPr lang="en-US"/>
        </a:p>
      </dgm:t>
    </dgm:pt>
    <dgm:pt modelId="{11ADF45E-EDAB-491D-99A8-0CEFF49012F6}">
      <dgm:prSet custT="1"/>
      <dgm:spPr/>
      <dgm:t>
        <a:bodyPr/>
        <a:lstStyle/>
        <a:p>
          <a:r>
            <a:rPr lang="en-US" sz="1600" dirty="0" smtClean="0">
              <a:latin typeface="+mn-lt"/>
            </a:rPr>
            <a:t>Withdrawals, to cover construction and land cost, to be in proportion to the % of completion of project</a:t>
          </a:r>
        </a:p>
      </dgm:t>
    </dgm:pt>
    <dgm:pt modelId="{6F561B48-F5AE-424A-B2E6-EF0322E8F5A1}" type="parTrans" cxnId="{EC1DC6DA-661F-4E5B-9382-9DC30654AEFF}">
      <dgm:prSet/>
      <dgm:spPr/>
      <dgm:t>
        <a:bodyPr/>
        <a:lstStyle/>
        <a:p>
          <a:endParaRPr lang="en-US"/>
        </a:p>
      </dgm:t>
    </dgm:pt>
    <dgm:pt modelId="{C19399F8-1832-4D8F-817A-92753C702944}" type="sibTrans" cxnId="{EC1DC6DA-661F-4E5B-9382-9DC30654AEFF}">
      <dgm:prSet/>
      <dgm:spPr/>
      <dgm:t>
        <a:bodyPr/>
        <a:lstStyle/>
        <a:p>
          <a:endParaRPr lang="en-US"/>
        </a:p>
      </dgm:t>
    </dgm:pt>
    <dgm:pt modelId="{EF04749E-EA97-401A-AFA1-10434A4079B6}">
      <dgm:prSet custT="1"/>
      <dgm:spPr/>
      <dgm:t>
        <a:bodyPr/>
        <a:lstStyle/>
        <a:p>
          <a:r>
            <a:rPr lang="en-US" sz="1600" b="0" noProof="0" dirty="0" smtClean="0">
              <a:solidFill>
                <a:sysClr val="windowText" lastClr="000000"/>
              </a:solidFill>
              <a:latin typeface="+mn-lt"/>
              <a:cs typeface="Arial" pitchFamily="34" charset="0"/>
            </a:rPr>
            <a:t>Developers to share on MahaRERA website details of projects launched in last 5 years with status and reason for delay</a:t>
          </a:r>
          <a:endParaRPr lang="en-US" sz="1600" b="0" dirty="0" smtClean="0">
            <a:latin typeface="+mn-lt"/>
          </a:endParaRPr>
        </a:p>
      </dgm:t>
    </dgm:pt>
    <dgm:pt modelId="{5CA241D9-035A-4029-A872-F5DD30A3C6B1}" type="parTrans" cxnId="{AFAF3826-B4F6-433F-A971-60F7B30840B1}">
      <dgm:prSet/>
      <dgm:spPr/>
      <dgm:t>
        <a:bodyPr/>
        <a:lstStyle/>
        <a:p>
          <a:endParaRPr lang="en-US"/>
        </a:p>
      </dgm:t>
    </dgm:pt>
    <dgm:pt modelId="{78DDAF1D-2961-4518-B6AE-371CE57DE398}" type="sibTrans" cxnId="{AFAF3826-B4F6-433F-A971-60F7B30840B1}">
      <dgm:prSet/>
      <dgm:spPr/>
      <dgm:t>
        <a:bodyPr/>
        <a:lstStyle/>
        <a:p>
          <a:endParaRPr lang="en-US"/>
        </a:p>
      </dgm:t>
    </dgm:pt>
    <dgm:pt modelId="{CE349146-B63E-40D0-8125-60805A18BC99}">
      <dgm:prSet custT="1"/>
      <dgm:spPr/>
      <dgm:t>
        <a:bodyPr/>
        <a:lstStyle/>
        <a:p>
          <a:r>
            <a:rPr lang="en-US" sz="1600" dirty="0" smtClean="0">
              <a:latin typeface="+mn-lt"/>
            </a:rPr>
            <a:t>Withdrawals to be  certified by Engineer, Architect and CA</a:t>
          </a:r>
        </a:p>
      </dgm:t>
    </dgm:pt>
    <dgm:pt modelId="{14905B88-65AD-499D-A34D-7D1CF9DEEEDC}" type="parTrans" cxnId="{1A255CCA-7D9F-43D8-969E-8083B8B414FA}">
      <dgm:prSet/>
      <dgm:spPr/>
      <dgm:t>
        <a:bodyPr/>
        <a:lstStyle/>
        <a:p>
          <a:endParaRPr lang="en-US"/>
        </a:p>
      </dgm:t>
    </dgm:pt>
    <dgm:pt modelId="{4BD1DA8B-FA89-4C08-BE4B-B279169EEFAB}" type="sibTrans" cxnId="{1A255CCA-7D9F-43D8-969E-8083B8B414FA}">
      <dgm:prSet/>
      <dgm:spPr/>
      <dgm:t>
        <a:bodyPr/>
        <a:lstStyle/>
        <a:p>
          <a:endParaRPr lang="en-US"/>
        </a:p>
      </dgm:t>
    </dgm:pt>
    <dgm:pt modelId="{1A6BB7E5-D1B6-4AA5-8D1A-0544100938C1}">
      <dgm:prSet custT="1"/>
      <dgm:spPr/>
      <dgm:t>
        <a:bodyPr/>
        <a:lstStyle/>
        <a:p>
          <a:r>
            <a:rPr lang="en-US" sz="1600" dirty="0" smtClean="0">
              <a:latin typeface="+mn-lt"/>
            </a:rPr>
            <a:t>Provision for MahaRERA to freeze project bank account upon non-compliance</a:t>
          </a:r>
        </a:p>
      </dgm:t>
    </dgm:pt>
    <dgm:pt modelId="{98AB449E-EBF7-4E98-89CF-B0F10128C1E1}" type="parTrans" cxnId="{13D637CF-DC41-4087-9268-A889CA3E76DF}">
      <dgm:prSet/>
      <dgm:spPr/>
      <dgm:t>
        <a:bodyPr/>
        <a:lstStyle/>
        <a:p>
          <a:endParaRPr lang="en-US"/>
        </a:p>
      </dgm:t>
    </dgm:pt>
    <dgm:pt modelId="{A8346ED3-6504-4F3E-806F-996DD035A9F2}" type="sibTrans" cxnId="{13D637CF-DC41-4087-9268-A889CA3E76DF}">
      <dgm:prSet/>
      <dgm:spPr/>
      <dgm:t>
        <a:bodyPr/>
        <a:lstStyle/>
        <a:p>
          <a:endParaRPr lang="en-US"/>
        </a:p>
      </dgm:t>
    </dgm:pt>
    <dgm:pt modelId="{DC449BE6-98D4-4978-90FC-4A2EF14CCA59}">
      <dgm:prSet phldrT="[Text]" custT="1"/>
      <dgm:spPr/>
      <dgm:t>
        <a:bodyPr/>
        <a:lstStyle/>
        <a:p>
          <a:r>
            <a:rPr lang="en-US" sz="1600" dirty="0" smtClean="0">
              <a:latin typeface="+mn-lt"/>
            </a:rPr>
            <a:t>Provision for stronger financial penalties for MahaRERA non-compliances</a:t>
          </a:r>
          <a:endParaRPr lang="en-US" sz="1600" dirty="0">
            <a:latin typeface="+mn-lt"/>
          </a:endParaRPr>
        </a:p>
      </dgm:t>
    </dgm:pt>
    <dgm:pt modelId="{8D67DDC4-E48F-4073-919D-8D8346973C13}" type="parTrans" cxnId="{7ADA4452-0B1D-4072-B3DC-CB5A9FD65643}">
      <dgm:prSet/>
      <dgm:spPr/>
      <dgm:t>
        <a:bodyPr/>
        <a:lstStyle/>
        <a:p>
          <a:endParaRPr lang="en-US"/>
        </a:p>
      </dgm:t>
    </dgm:pt>
    <dgm:pt modelId="{58C4569B-7291-4DCB-8647-FDF196DFD7EC}" type="sibTrans" cxnId="{7ADA4452-0B1D-4072-B3DC-CB5A9FD65643}">
      <dgm:prSet/>
      <dgm:spPr/>
      <dgm:t>
        <a:bodyPr/>
        <a:lstStyle/>
        <a:p>
          <a:endParaRPr lang="en-US"/>
        </a:p>
      </dgm:t>
    </dgm:pt>
    <dgm:pt modelId="{C069244C-DE6B-4DFE-B0C5-8091B20E3913}">
      <dgm:prSet phldrT="[Text]" custT="1"/>
      <dgm:spPr/>
      <dgm:t>
        <a:bodyPr/>
        <a:lstStyle/>
        <a:p>
          <a:r>
            <a:rPr lang="en-US" sz="1600" dirty="0" smtClean="0">
              <a:solidFill>
                <a:sysClr val="windowText" lastClr="000000"/>
              </a:solidFill>
              <a:latin typeface="+mn-lt"/>
              <a:cs typeface="Arial" pitchFamily="34" charset="0"/>
            </a:rPr>
            <a:t>Maximum 1 year extension in case of delay due to no fault of developer.</a:t>
          </a:r>
          <a:endParaRPr lang="en-US" sz="1600" noProof="0" dirty="0" smtClean="0">
            <a:solidFill>
              <a:sysClr val="windowText" lastClr="000000"/>
            </a:solidFill>
            <a:latin typeface="+mn-lt"/>
            <a:cs typeface="Arial" pitchFamily="34" charset="0"/>
          </a:endParaRPr>
        </a:p>
        <a:p>
          <a:r>
            <a:rPr lang="en-US" sz="1600" dirty="0" smtClean="0">
              <a:latin typeface="+mn-lt"/>
            </a:rPr>
            <a:t>Unbiased Interest on delays.</a:t>
          </a:r>
          <a:endParaRPr lang="en-US" sz="1600" dirty="0">
            <a:latin typeface="+mn-lt"/>
          </a:endParaRPr>
        </a:p>
      </dgm:t>
    </dgm:pt>
    <dgm:pt modelId="{018D44B5-992D-4B61-8B59-75177BC49A4E}" type="parTrans" cxnId="{4C754B7F-4825-4E78-B4B7-D465A5679153}">
      <dgm:prSet/>
      <dgm:spPr/>
      <dgm:t>
        <a:bodyPr/>
        <a:lstStyle/>
        <a:p>
          <a:endParaRPr lang="en-US"/>
        </a:p>
      </dgm:t>
    </dgm:pt>
    <dgm:pt modelId="{23C71167-6076-4E2A-A579-F06CFFAF82EB}" type="sibTrans" cxnId="{4C754B7F-4825-4E78-B4B7-D465A5679153}">
      <dgm:prSet/>
      <dgm:spPr/>
      <dgm:t>
        <a:bodyPr/>
        <a:lstStyle/>
        <a:p>
          <a:endParaRPr lang="en-US"/>
        </a:p>
      </dgm:t>
    </dgm:pt>
    <dgm:pt modelId="{9ED98CD5-F817-4E58-B074-23AC97DDCC3E}">
      <dgm:prSet phldrT="[Text]" custT="1"/>
      <dgm:spPr/>
      <dgm:t>
        <a:bodyPr/>
        <a:lstStyle/>
        <a:p>
          <a:r>
            <a:rPr lang="en-US" sz="1600" b="0" dirty="0" smtClean="0">
              <a:latin typeface="+mn-lt"/>
            </a:rPr>
            <a:t>Promoter to compensate buyer for any false or incorrect statement along with a full refund of property cost with interest</a:t>
          </a:r>
          <a:endParaRPr lang="en-US" sz="1600" dirty="0" smtClean="0">
            <a:latin typeface="+mn-lt"/>
          </a:endParaRPr>
        </a:p>
      </dgm:t>
    </dgm:pt>
    <dgm:pt modelId="{0C730D8E-6E25-4030-B58E-C1ACC9B03B53}" type="parTrans" cxnId="{48A835B8-DE89-40F9-8C9E-9EEA351AADCD}">
      <dgm:prSet/>
      <dgm:spPr/>
      <dgm:t>
        <a:bodyPr/>
        <a:lstStyle/>
        <a:p>
          <a:endParaRPr lang="en-US"/>
        </a:p>
      </dgm:t>
    </dgm:pt>
    <dgm:pt modelId="{C3D0C12F-C1B2-41D9-BB34-735BAAF18197}" type="sibTrans" cxnId="{48A835B8-DE89-40F9-8C9E-9EEA351AADCD}">
      <dgm:prSet/>
      <dgm:spPr/>
      <dgm:t>
        <a:bodyPr/>
        <a:lstStyle/>
        <a:p>
          <a:endParaRPr lang="en-US"/>
        </a:p>
      </dgm:t>
    </dgm:pt>
    <dgm:pt modelId="{86FF937D-D2EE-4530-89C9-F078084C6A2F}" type="pres">
      <dgm:prSet presAssocID="{CA109DA4-E025-4F28-87BA-179F5C954F56}" presName="diagram" presStyleCnt="0">
        <dgm:presLayoutVars>
          <dgm:dir/>
          <dgm:resizeHandles val="exact"/>
        </dgm:presLayoutVars>
      </dgm:prSet>
      <dgm:spPr/>
      <dgm:t>
        <a:bodyPr/>
        <a:lstStyle/>
        <a:p>
          <a:endParaRPr lang="en-US"/>
        </a:p>
      </dgm:t>
    </dgm:pt>
    <dgm:pt modelId="{815E9A6C-C3D6-44C0-8DC1-1CB9B1C848B0}" type="pres">
      <dgm:prSet presAssocID="{2D561C23-6821-4FD8-AC2A-2612DAE1454B}" presName="node" presStyleLbl="node1" presStyleIdx="0" presStyleCnt="9">
        <dgm:presLayoutVars>
          <dgm:bulletEnabled val="1"/>
        </dgm:presLayoutVars>
      </dgm:prSet>
      <dgm:spPr/>
      <dgm:t>
        <a:bodyPr/>
        <a:lstStyle/>
        <a:p>
          <a:endParaRPr lang="en-US"/>
        </a:p>
      </dgm:t>
    </dgm:pt>
    <dgm:pt modelId="{7B8981C7-DA51-482E-96EA-CDF6428F6165}" type="pres">
      <dgm:prSet presAssocID="{A6E13079-370A-4F27-8BC0-66362D576F8E}" presName="sibTrans" presStyleCnt="0"/>
      <dgm:spPr/>
    </dgm:pt>
    <dgm:pt modelId="{BE7EE78F-83DA-4C1F-9720-2DC653DFAF24}" type="pres">
      <dgm:prSet presAssocID="{11ADF45E-EDAB-491D-99A8-0CEFF49012F6}" presName="node" presStyleLbl="node1" presStyleIdx="1" presStyleCnt="9">
        <dgm:presLayoutVars>
          <dgm:bulletEnabled val="1"/>
        </dgm:presLayoutVars>
      </dgm:prSet>
      <dgm:spPr/>
      <dgm:t>
        <a:bodyPr/>
        <a:lstStyle/>
        <a:p>
          <a:endParaRPr lang="en-US"/>
        </a:p>
      </dgm:t>
    </dgm:pt>
    <dgm:pt modelId="{70149B44-3750-4F06-89D3-4E9F42A61E42}" type="pres">
      <dgm:prSet presAssocID="{C19399F8-1832-4D8F-817A-92753C702944}" presName="sibTrans" presStyleCnt="0"/>
      <dgm:spPr/>
    </dgm:pt>
    <dgm:pt modelId="{2C5A141E-9E9B-4C3A-9324-0B7BA7C95B07}" type="pres">
      <dgm:prSet presAssocID="{EF04749E-EA97-401A-AFA1-10434A4079B6}" presName="node" presStyleLbl="node1" presStyleIdx="2" presStyleCnt="9">
        <dgm:presLayoutVars>
          <dgm:bulletEnabled val="1"/>
        </dgm:presLayoutVars>
      </dgm:prSet>
      <dgm:spPr/>
      <dgm:t>
        <a:bodyPr/>
        <a:lstStyle/>
        <a:p>
          <a:endParaRPr lang="en-US"/>
        </a:p>
      </dgm:t>
    </dgm:pt>
    <dgm:pt modelId="{222CD2FD-DA41-4C15-BF14-4F46B68174F0}" type="pres">
      <dgm:prSet presAssocID="{78DDAF1D-2961-4518-B6AE-371CE57DE398}" presName="sibTrans" presStyleCnt="0"/>
      <dgm:spPr/>
    </dgm:pt>
    <dgm:pt modelId="{A87ACA5D-9104-46B6-B085-ED9BD140DD26}" type="pres">
      <dgm:prSet presAssocID="{CE349146-B63E-40D0-8125-60805A18BC99}" presName="node" presStyleLbl="node1" presStyleIdx="3" presStyleCnt="9">
        <dgm:presLayoutVars>
          <dgm:bulletEnabled val="1"/>
        </dgm:presLayoutVars>
      </dgm:prSet>
      <dgm:spPr/>
      <dgm:t>
        <a:bodyPr/>
        <a:lstStyle/>
        <a:p>
          <a:endParaRPr lang="en-US"/>
        </a:p>
      </dgm:t>
    </dgm:pt>
    <dgm:pt modelId="{39A473D0-3CBD-4C0B-B387-D9E712BD1663}" type="pres">
      <dgm:prSet presAssocID="{4BD1DA8B-FA89-4C08-BE4B-B279169EEFAB}" presName="sibTrans" presStyleCnt="0"/>
      <dgm:spPr/>
    </dgm:pt>
    <dgm:pt modelId="{BAF49AAB-8AA4-4F3F-B3B9-1DBCBDE64975}" type="pres">
      <dgm:prSet presAssocID="{1A6BB7E5-D1B6-4AA5-8D1A-0544100938C1}" presName="node" presStyleLbl="node1" presStyleIdx="4" presStyleCnt="9">
        <dgm:presLayoutVars>
          <dgm:bulletEnabled val="1"/>
        </dgm:presLayoutVars>
      </dgm:prSet>
      <dgm:spPr/>
      <dgm:t>
        <a:bodyPr/>
        <a:lstStyle/>
        <a:p>
          <a:endParaRPr lang="en-US"/>
        </a:p>
      </dgm:t>
    </dgm:pt>
    <dgm:pt modelId="{68F3EC28-7068-4BA2-B601-3440DECFB478}" type="pres">
      <dgm:prSet presAssocID="{A8346ED3-6504-4F3E-806F-996DD035A9F2}" presName="sibTrans" presStyleCnt="0"/>
      <dgm:spPr/>
    </dgm:pt>
    <dgm:pt modelId="{F467241D-8CEC-4A76-8179-B1AF0873D47D}" type="pres">
      <dgm:prSet presAssocID="{F4552FBC-D667-46E6-8177-A4A8D11F7D16}" presName="node" presStyleLbl="node1" presStyleIdx="5" presStyleCnt="9">
        <dgm:presLayoutVars>
          <dgm:bulletEnabled val="1"/>
        </dgm:presLayoutVars>
      </dgm:prSet>
      <dgm:spPr/>
      <dgm:t>
        <a:bodyPr/>
        <a:lstStyle/>
        <a:p>
          <a:endParaRPr lang="en-US"/>
        </a:p>
      </dgm:t>
    </dgm:pt>
    <dgm:pt modelId="{A19EA80C-B7BB-4F0F-8C35-8EC1B7BE60FE}" type="pres">
      <dgm:prSet presAssocID="{2BE8C87E-304D-487E-A5FB-A9343A4A8AB6}" presName="sibTrans" presStyleCnt="0"/>
      <dgm:spPr/>
    </dgm:pt>
    <dgm:pt modelId="{1245BA33-C6B6-42F3-83E8-DCF0AABA4C54}" type="pres">
      <dgm:prSet presAssocID="{DC449BE6-98D4-4978-90FC-4A2EF14CCA59}" presName="node" presStyleLbl="node1" presStyleIdx="6" presStyleCnt="9">
        <dgm:presLayoutVars>
          <dgm:bulletEnabled val="1"/>
        </dgm:presLayoutVars>
      </dgm:prSet>
      <dgm:spPr/>
      <dgm:t>
        <a:bodyPr/>
        <a:lstStyle/>
        <a:p>
          <a:endParaRPr lang="en-US"/>
        </a:p>
      </dgm:t>
    </dgm:pt>
    <dgm:pt modelId="{0765824F-D042-4422-9410-FA54D773F718}" type="pres">
      <dgm:prSet presAssocID="{58C4569B-7291-4DCB-8647-FDF196DFD7EC}" presName="sibTrans" presStyleCnt="0"/>
      <dgm:spPr/>
    </dgm:pt>
    <dgm:pt modelId="{00F200D3-462C-4E16-B941-4321205AA742}" type="pres">
      <dgm:prSet presAssocID="{C069244C-DE6B-4DFE-B0C5-8091B20E3913}" presName="node" presStyleLbl="node1" presStyleIdx="7" presStyleCnt="9">
        <dgm:presLayoutVars>
          <dgm:bulletEnabled val="1"/>
        </dgm:presLayoutVars>
      </dgm:prSet>
      <dgm:spPr/>
      <dgm:t>
        <a:bodyPr/>
        <a:lstStyle/>
        <a:p>
          <a:endParaRPr lang="en-US"/>
        </a:p>
      </dgm:t>
    </dgm:pt>
    <dgm:pt modelId="{CC09A4CE-5BDE-486E-B6FE-0547A2F7C1DE}" type="pres">
      <dgm:prSet presAssocID="{23C71167-6076-4E2A-A579-F06CFFAF82EB}" presName="sibTrans" presStyleCnt="0"/>
      <dgm:spPr/>
    </dgm:pt>
    <dgm:pt modelId="{2F1A0BDD-C6D8-4F6D-8B5A-C3F88E14D4B5}" type="pres">
      <dgm:prSet presAssocID="{9ED98CD5-F817-4E58-B074-23AC97DDCC3E}" presName="node" presStyleLbl="node1" presStyleIdx="8" presStyleCnt="9">
        <dgm:presLayoutVars>
          <dgm:bulletEnabled val="1"/>
        </dgm:presLayoutVars>
      </dgm:prSet>
      <dgm:spPr/>
      <dgm:t>
        <a:bodyPr/>
        <a:lstStyle/>
        <a:p>
          <a:endParaRPr lang="en-US"/>
        </a:p>
      </dgm:t>
    </dgm:pt>
  </dgm:ptLst>
  <dgm:cxnLst>
    <dgm:cxn modelId="{09A10264-2221-4AAB-BC40-A958AC48FCD4}" type="presOf" srcId="{11ADF45E-EDAB-491D-99A8-0CEFF49012F6}" destId="{BE7EE78F-83DA-4C1F-9720-2DC653DFAF24}" srcOrd="0" destOrd="0" presId="urn:microsoft.com/office/officeart/2005/8/layout/default#1"/>
    <dgm:cxn modelId="{ED8C9923-8FB6-44E8-9EC3-6BCAE5A4B18E}" type="presOf" srcId="{F4552FBC-D667-46E6-8177-A4A8D11F7D16}" destId="{F467241D-8CEC-4A76-8179-B1AF0873D47D}" srcOrd="0" destOrd="0" presId="urn:microsoft.com/office/officeart/2005/8/layout/default#1"/>
    <dgm:cxn modelId="{09F54CB9-4B80-447F-8CA4-3D5AAEF6997E}" type="presOf" srcId="{DC449BE6-98D4-4978-90FC-4A2EF14CCA59}" destId="{1245BA33-C6B6-42F3-83E8-DCF0AABA4C54}" srcOrd="0" destOrd="0" presId="urn:microsoft.com/office/officeart/2005/8/layout/default#1"/>
    <dgm:cxn modelId="{48A835B8-DE89-40F9-8C9E-9EEA351AADCD}" srcId="{CA109DA4-E025-4F28-87BA-179F5C954F56}" destId="{9ED98CD5-F817-4E58-B074-23AC97DDCC3E}" srcOrd="8" destOrd="0" parTransId="{0C730D8E-6E25-4030-B58E-C1ACC9B03B53}" sibTransId="{C3D0C12F-C1B2-41D9-BB34-735BAAF18197}"/>
    <dgm:cxn modelId="{6F2776FC-5040-400D-B316-28E2879ADE55}" type="presOf" srcId="{C069244C-DE6B-4DFE-B0C5-8091B20E3913}" destId="{00F200D3-462C-4E16-B941-4321205AA742}" srcOrd="0" destOrd="0" presId="urn:microsoft.com/office/officeart/2005/8/layout/default#1"/>
    <dgm:cxn modelId="{077279FA-5731-48F3-B411-E252009EE811}" srcId="{CA109DA4-E025-4F28-87BA-179F5C954F56}" destId="{F4552FBC-D667-46E6-8177-A4A8D11F7D16}" srcOrd="5" destOrd="0" parTransId="{0D0E73EC-DF07-44C7-BCE8-E3FD6FDA0890}" sibTransId="{2BE8C87E-304D-487E-A5FB-A9343A4A8AB6}"/>
    <dgm:cxn modelId="{4C754B7F-4825-4E78-B4B7-D465A5679153}" srcId="{CA109DA4-E025-4F28-87BA-179F5C954F56}" destId="{C069244C-DE6B-4DFE-B0C5-8091B20E3913}" srcOrd="7" destOrd="0" parTransId="{018D44B5-992D-4B61-8B59-75177BC49A4E}" sibTransId="{23C71167-6076-4E2A-A579-F06CFFAF82EB}"/>
    <dgm:cxn modelId="{FFFF4862-ED7A-42FA-9BFF-7B9818AFB44A}" type="presOf" srcId="{1A6BB7E5-D1B6-4AA5-8D1A-0544100938C1}" destId="{BAF49AAB-8AA4-4F3F-B3B9-1DBCBDE64975}" srcOrd="0" destOrd="0" presId="urn:microsoft.com/office/officeart/2005/8/layout/default#1"/>
    <dgm:cxn modelId="{EC1DC6DA-661F-4E5B-9382-9DC30654AEFF}" srcId="{CA109DA4-E025-4F28-87BA-179F5C954F56}" destId="{11ADF45E-EDAB-491D-99A8-0CEFF49012F6}" srcOrd="1" destOrd="0" parTransId="{6F561B48-F5AE-424A-B2E6-EF0322E8F5A1}" sibTransId="{C19399F8-1832-4D8F-817A-92753C702944}"/>
    <dgm:cxn modelId="{54F84BE2-DE3D-479F-9B52-B8D4FE35300B}" type="presOf" srcId="{CE349146-B63E-40D0-8125-60805A18BC99}" destId="{A87ACA5D-9104-46B6-B085-ED9BD140DD26}" srcOrd="0" destOrd="0" presId="urn:microsoft.com/office/officeart/2005/8/layout/default#1"/>
    <dgm:cxn modelId="{3FD208C2-726E-4D3C-8923-AAA684C2C5BA}" type="presOf" srcId="{9ED98CD5-F817-4E58-B074-23AC97DDCC3E}" destId="{2F1A0BDD-C6D8-4F6D-8B5A-C3F88E14D4B5}" srcOrd="0" destOrd="0" presId="urn:microsoft.com/office/officeart/2005/8/layout/default#1"/>
    <dgm:cxn modelId="{247DE4A4-B8AB-497D-8FE0-F404582E4A0F}" type="presOf" srcId="{CA109DA4-E025-4F28-87BA-179F5C954F56}" destId="{86FF937D-D2EE-4530-89C9-F078084C6A2F}" srcOrd="0" destOrd="0" presId="urn:microsoft.com/office/officeart/2005/8/layout/default#1"/>
    <dgm:cxn modelId="{24E31DC6-1749-489E-B72F-299F765761D6}" type="presOf" srcId="{EF04749E-EA97-401A-AFA1-10434A4079B6}" destId="{2C5A141E-9E9B-4C3A-9324-0B7BA7C95B07}" srcOrd="0" destOrd="0" presId="urn:microsoft.com/office/officeart/2005/8/layout/default#1"/>
    <dgm:cxn modelId="{AFAF3826-B4F6-433F-A971-60F7B30840B1}" srcId="{CA109DA4-E025-4F28-87BA-179F5C954F56}" destId="{EF04749E-EA97-401A-AFA1-10434A4079B6}" srcOrd="2" destOrd="0" parTransId="{5CA241D9-035A-4029-A872-F5DD30A3C6B1}" sibTransId="{78DDAF1D-2961-4518-B6AE-371CE57DE398}"/>
    <dgm:cxn modelId="{1A255CCA-7D9F-43D8-969E-8083B8B414FA}" srcId="{CA109DA4-E025-4F28-87BA-179F5C954F56}" destId="{CE349146-B63E-40D0-8125-60805A18BC99}" srcOrd="3" destOrd="0" parTransId="{14905B88-65AD-499D-A34D-7D1CF9DEEEDC}" sibTransId="{4BD1DA8B-FA89-4C08-BE4B-B279169EEFAB}"/>
    <dgm:cxn modelId="{13D637CF-DC41-4087-9268-A889CA3E76DF}" srcId="{CA109DA4-E025-4F28-87BA-179F5C954F56}" destId="{1A6BB7E5-D1B6-4AA5-8D1A-0544100938C1}" srcOrd="4" destOrd="0" parTransId="{98AB449E-EBF7-4E98-89CF-B0F10128C1E1}" sibTransId="{A8346ED3-6504-4F3E-806F-996DD035A9F2}"/>
    <dgm:cxn modelId="{7ADA4452-0B1D-4072-B3DC-CB5A9FD65643}" srcId="{CA109DA4-E025-4F28-87BA-179F5C954F56}" destId="{DC449BE6-98D4-4978-90FC-4A2EF14CCA59}" srcOrd="6" destOrd="0" parTransId="{8D67DDC4-E48F-4073-919D-8D8346973C13}" sibTransId="{58C4569B-7291-4DCB-8647-FDF196DFD7EC}"/>
    <dgm:cxn modelId="{CB64299D-0019-4CE1-9608-C87FEB2C10CA}" type="presOf" srcId="{2D561C23-6821-4FD8-AC2A-2612DAE1454B}" destId="{815E9A6C-C3D6-44C0-8DC1-1CB9B1C848B0}" srcOrd="0" destOrd="0" presId="urn:microsoft.com/office/officeart/2005/8/layout/default#1"/>
    <dgm:cxn modelId="{E1DE9BC8-2352-4CB1-9CB0-9CFA8BA10D1D}" srcId="{CA109DA4-E025-4F28-87BA-179F5C954F56}" destId="{2D561C23-6821-4FD8-AC2A-2612DAE1454B}" srcOrd="0" destOrd="0" parTransId="{B7A7EBB9-24F5-4EFB-8E7E-37892D0414DC}" sibTransId="{A6E13079-370A-4F27-8BC0-66362D576F8E}"/>
    <dgm:cxn modelId="{241CF8B2-6911-4BDF-8CF6-914F9B70645A}" type="presParOf" srcId="{86FF937D-D2EE-4530-89C9-F078084C6A2F}" destId="{815E9A6C-C3D6-44C0-8DC1-1CB9B1C848B0}" srcOrd="0" destOrd="0" presId="urn:microsoft.com/office/officeart/2005/8/layout/default#1"/>
    <dgm:cxn modelId="{0EF414DE-5D42-4734-9CD8-27F6D9DF37BD}" type="presParOf" srcId="{86FF937D-D2EE-4530-89C9-F078084C6A2F}" destId="{7B8981C7-DA51-482E-96EA-CDF6428F6165}" srcOrd="1" destOrd="0" presId="urn:microsoft.com/office/officeart/2005/8/layout/default#1"/>
    <dgm:cxn modelId="{B4255090-25EF-4CEE-B200-9F841123B8F0}" type="presParOf" srcId="{86FF937D-D2EE-4530-89C9-F078084C6A2F}" destId="{BE7EE78F-83DA-4C1F-9720-2DC653DFAF24}" srcOrd="2" destOrd="0" presId="urn:microsoft.com/office/officeart/2005/8/layout/default#1"/>
    <dgm:cxn modelId="{95DA18F2-7712-4A27-B8A7-FC668082187B}" type="presParOf" srcId="{86FF937D-D2EE-4530-89C9-F078084C6A2F}" destId="{70149B44-3750-4F06-89D3-4E9F42A61E42}" srcOrd="3" destOrd="0" presId="urn:microsoft.com/office/officeart/2005/8/layout/default#1"/>
    <dgm:cxn modelId="{4233EC1E-0421-4E1D-B884-8DDA34640492}" type="presParOf" srcId="{86FF937D-D2EE-4530-89C9-F078084C6A2F}" destId="{2C5A141E-9E9B-4C3A-9324-0B7BA7C95B07}" srcOrd="4" destOrd="0" presId="urn:microsoft.com/office/officeart/2005/8/layout/default#1"/>
    <dgm:cxn modelId="{63F987B3-F4D3-4D14-9EEB-7947A2869555}" type="presParOf" srcId="{86FF937D-D2EE-4530-89C9-F078084C6A2F}" destId="{222CD2FD-DA41-4C15-BF14-4F46B68174F0}" srcOrd="5" destOrd="0" presId="urn:microsoft.com/office/officeart/2005/8/layout/default#1"/>
    <dgm:cxn modelId="{24639096-7819-478E-B75E-B738ABD450E1}" type="presParOf" srcId="{86FF937D-D2EE-4530-89C9-F078084C6A2F}" destId="{A87ACA5D-9104-46B6-B085-ED9BD140DD26}" srcOrd="6" destOrd="0" presId="urn:microsoft.com/office/officeart/2005/8/layout/default#1"/>
    <dgm:cxn modelId="{75494176-DAFE-4305-8A86-7496E8508C74}" type="presParOf" srcId="{86FF937D-D2EE-4530-89C9-F078084C6A2F}" destId="{39A473D0-3CBD-4C0B-B387-D9E712BD1663}" srcOrd="7" destOrd="0" presId="urn:microsoft.com/office/officeart/2005/8/layout/default#1"/>
    <dgm:cxn modelId="{DCC1630C-FD1A-4F63-98AD-A59CBA69DFE4}" type="presParOf" srcId="{86FF937D-D2EE-4530-89C9-F078084C6A2F}" destId="{BAF49AAB-8AA4-4F3F-B3B9-1DBCBDE64975}" srcOrd="8" destOrd="0" presId="urn:microsoft.com/office/officeart/2005/8/layout/default#1"/>
    <dgm:cxn modelId="{4FF38DA0-4F5E-4D8E-9D8A-3352D1AFDA59}" type="presParOf" srcId="{86FF937D-D2EE-4530-89C9-F078084C6A2F}" destId="{68F3EC28-7068-4BA2-B601-3440DECFB478}" srcOrd="9" destOrd="0" presId="urn:microsoft.com/office/officeart/2005/8/layout/default#1"/>
    <dgm:cxn modelId="{9B8DA8ED-7CB3-49F6-87A8-97AB4B34D56F}" type="presParOf" srcId="{86FF937D-D2EE-4530-89C9-F078084C6A2F}" destId="{F467241D-8CEC-4A76-8179-B1AF0873D47D}" srcOrd="10" destOrd="0" presId="urn:microsoft.com/office/officeart/2005/8/layout/default#1"/>
    <dgm:cxn modelId="{EB9861EF-17A1-4FF7-9827-4EC02341AEAA}" type="presParOf" srcId="{86FF937D-D2EE-4530-89C9-F078084C6A2F}" destId="{A19EA80C-B7BB-4F0F-8C35-8EC1B7BE60FE}" srcOrd="11" destOrd="0" presId="urn:microsoft.com/office/officeart/2005/8/layout/default#1"/>
    <dgm:cxn modelId="{BC231B50-3E5B-44DF-9D24-63F8E222C7CC}" type="presParOf" srcId="{86FF937D-D2EE-4530-89C9-F078084C6A2F}" destId="{1245BA33-C6B6-42F3-83E8-DCF0AABA4C54}" srcOrd="12" destOrd="0" presId="urn:microsoft.com/office/officeart/2005/8/layout/default#1"/>
    <dgm:cxn modelId="{408EE540-DD22-420C-B668-1E4C38E69669}" type="presParOf" srcId="{86FF937D-D2EE-4530-89C9-F078084C6A2F}" destId="{0765824F-D042-4422-9410-FA54D773F718}" srcOrd="13" destOrd="0" presId="urn:microsoft.com/office/officeart/2005/8/layout/default#1"/>
    <dgm:cxn modelId="{4202ED94-6BD1-4A42-9245-61D2A3C8526B}" type="presParOf" srcId="{86FF937D-D2EE-4530-89C9-F078084C6A2F}" destId="{00F200D3-462C-4E16-B941-4321205AA742}" srcOrd="14" destOrd="0" presId="urn:microsoft.com/office/officeart/2005/8/layout/default#1"/>
    <dgm:cxn modelId="{F4512F00-21C9-4629-AF1D-6868B57E0E3E}" type="presParOf" srcId="{86FF937D-D2EE-4530-89C9-F078084C6A2F}" destId="{CC09A4CE-5BDE-486E-B6FE-0547A2F7C1DE}" srcOrd="15" destOrd="0" presId="urn:microsoft.com/office/officeart/2005/8/layout/default#1"/>
    <dgm:cxn modelId="{77A4ADE7-131E-4240-BBEF-1251D92BB00E}" type="presParOf" srcId="{86FF937D-D2EE-4530-89C9-F078084C6A2F}" destId="{2F1A0BDD-C6D8-4F6D-8B5A-C3F88E14D4B5}" srcOrd="16" destOrd="0" presId="urn:microsoft.com/office/officeart/2005/8/layout/default#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1A0BDD-C6D8-4F6D-8B5A-C3F88E14D4B5}">
      <dsp:nvSpPr>
        <dsp:cNvPr id="0" name=""/>
        <dsp:cNvSpPr/>
      </dsp:nvSpPr>
      <dsp:spPr>
        <a:xfrm>
          <a:off x="2784" y="484057"/>
          <a:ext cx="2209182" cy="1325509"/>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dirty="0" smtClean="0">
              <a:latin typeface="+mn-lt"/>
            </a:rPr>
            <a:t>Sharing project layout plan , approvals,</a:t>
          </a:r>
          <a:r>
            <a:rPr lang="en-US" sz="1400" b="0" kern="1200" noProof="0" dirty="0" smtClean="0">
              <a:solidFill>
                <a:sysClr val="windowText" lastClr="000000"/>
              </a:solidFill>
              <a:latin typeface="+mn-lt"/>
              <a:cs typeface="Arial" pitchFamily="34" charset="0"/>
            </a:rPr>
            <a:t> proposed development work &amp; facilities, </a:t>
          </a:r>
          <a:r>
            <a:rPr lang="en-US" sz="1400" b="0" kern="1200" noProof="0" dirty="0" err="1" smtClean="0">
              <a:solidFill>
                <a:sysClr val="windowText" lastClr="000000"/>
              </a:solidFill>
              <a:latin typeface="+mn-lt"/>
              <a:cs typeface="Arial" pitchFamily="34" charset="0"/>
            </a:rPr>
            <a:t>proforma</a:t>
          </a:r>
          <a:r>
            <a:rPr lang="en-US" sz="1400" b="0" kern="1200" noProof="0" dirty="0" smtClean="0">
              <a:solidFill>
                <a:sysClr val="windowText" lastClr="000000"/>
              </a:solidFill>
              <a:latin typeface="+mn-lt"/>
              <a:cs typeface="Arial" pitchFamily="34" charset="0"/>
            </a:rPr>
            <a:t> allotment letter </a:t>
          </a:r>
          <a:r>
            <a:rPr lang="en-US" sz="1400" b="0" kern="1200" dirty="0" smtClean="0">
              <a:latin typeface="+mn-lt"/>
            </a:rPr>
            <a:t>etc.</a:t>
          </a:r>
        </a:p>
      </dsp:txBody>
      <dsp:txXfrm>
        <a:off x="2784" y="484057"/>
        <a:ext cx="2209182" cy="1325509"/>
      </dsp:txXfrm>
    </dsp:sp>
    <dsp:sp modelId="{332F63F5-6183-455C-B9BA-18EFFA3A5C9A}">
      <dsp:nvSpPr>
        <dsp:cNvPr id="0" name=""/>
        <dsp:cNvSpPr/>
      </dsp:nvSpPr>
      <dsp:spPr>
        <a:xfrm>
          <a:off x="2432885" y="484057"/>
          <a:ext cx="2209182" cy="1325509"/>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mn-lt"/>
            </a:rPr>
            <a:t>Increased assertion on the timely completion of projects and delivery to the consumer</a:t>
          </a:r>
        </a:p>
      </dsp:txBody>
      <dsp:txXfrm>
        <a:off x="2432885" y="484057"/>
        <a:ext cx="2209182" cy="1325509"/>
      </dsp:txXfrm>
    </dsp:sp>
    <dsp:sp modelId="{DF986764-DD8C-476E-B623-85D59937CF8B}">
      <dsp:nvSpPr>
        <dsp:cNvPr id="0" name=""/>
        <dsp:cNvSpPr/>
      </dsp:nvSpPr>
      <dsp:spPr>
        <a:xfrm>
          <a:off x="4862987" y="484057"/>
          <a:ext cx="2209182" cy="1325509"/>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noProof="0" dirty="0" smtClean="0">
              <a:solidFill>
                <a:sysClr val="windowText" lastClr="000000"/>
              </a:solidFill>
              <a:latin typeface="+mn-lt"/>
              <a:cs typeface="Arial" pitchFamily="34" charset="0"/>
            </a:rPr>
            <a:t>Defect liability period of five years for structural defects, defect in workmanship, quality or provision of services or other obligations</a:t>
          </a:r>
          <a:endParaRPr lang="en-US" sz="1400" kern="1200" dirty="0" smtClean="0">
            <a:latin typeface="+mn-lt"/>
          </a:endParaRPr>
        </a:p>
      </dsp:txBody>
      <dsp:txXfrm>
        <a:off x="4862987" y="484057"/>
        <a:ext cx="2209182" cy="1325509"/>
      </dsp:txXfrm>
    </dsp:sp>
    <dsp:sp modelId="{378B2BD2-905B-45D4-A6A9-38A3B3297B03}">
      <dsp:nvSpPr>
        <dsp:cNvPr id="0" name=""/>
        <dsp:cNvSpPr/>
      </dsp:nvSpPr>
      <dsp:spPr>
        <a:xfrm>
          <a:off x="7293088" y="484057"/>
          <a:ext cx="2209182" cy="1325509"/>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mn-lt"/>
            </a:rPr>
            <a:t>Formation of legal entity of allottees within  three months after majority of the units booked</a:t>
          </a:r>
        </a:p>
      </dsp:txBody>
      <dsp:txXfrm>
        <a:off x="7293088" y="484057"/>
        <a:ext cx="2209182" cy="1325509"/>
      </dsp:txXfrm>
    </dsp:sp>
    <dsp:sp modelId="{86DAE026-43F3-4058-BE1D-80CB0AB012B5}">
      <dsp:nvSpPr>
        <dsp:cNvPr id="0" name=""/>
        <dsp:cNvSpPr/>
      </dsp:nvSpPr>
      <dsp:spPr>
        <a:xfrm>
          <a:off x="2784" y="2030485"/>
          <a:ext cx="2209182" cy="1325509"/>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mn-lt"/>
            </a:rPr>
            <a:t>Consent of 2/3</a:t>
          </a:r>
          <a:r>
            <a:rPr lang="en-US" sz="1400" kern="1200" baseline="30000" dirty="0" smtClean="0">
              <a:latin typeface="+mn-lt"/>
            </a:rPr>
            <a:t>rd</a:t>
          </a:r>
          <a:r>
            <a:rPr lang="en-US" sz="1400" kern="1200" dirty="0" smtClean="0">
              <a:latin typeface="+mn-lt"/>
            </a:rPr>
            <a:t> </a:t>
          </a:r>
          <a:r>
            <a:rPr lang="en-US" sz="1400" kern="1200" dirty="0" err="1" smtClean="0">
              <a:latin typeface="+mn-lt"/>
            </a:rPr>
            <a:t>allottees</a:t>
          </a:r>
          <a:r>
            <a:rPr lang="en-US" sz="1400" kern="1200" dirty="0" smtClean="0">
              <a:latin typeface="+mn-lt"/>
            </a:rPr>
            <a:t> or  for any other addition or alteration</a:t>
          </a:r>
        </a:p>
      </dsp:txBody>
      <dsp:txXfrm>
        <a:off x="2784" y="2030485"/>
        <a:ext cx="2209182" cy="1325509"/>
      </dsp:txXfrm>
    </dsp:sp>
    <dsp:sp modelId="{E43AE892-1CB0-4C43-83F7-C46A748FA538}">
      <dsp:nvSpPr>
        <dsp:cNvPr id="0" name=""/>
        <dsp:cNvSpPr/>
      </dsp:nvSpPr>
      <dsp:spPr>
        <a:xfrm>
          <a:off x="2432885" y="2030485"/>
          <a:ext cx="2209182" cy="1325509"/>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mn-lt"/>
            </a:rPr>
            <a:t>Consent from affected </a:t>
          </a:r>
          <a:r>
            <a:rPr lang="en-US" sz="1400" kern="1200" dirty="0" err="1" smtClean="0">
              <a:latin typeface="+mn-lt"/>
            </a:rPr>
            <a:t>allottees</a:t>
          </a:r>
          <a:r>
            <a:rPr lang="en-US" sz="1400" kern="1200" dirty="0" smtClean="0">
              <a:latin typeface="+mn-lt"/>
            </a:rPr>
            <a:t> for any major addition or alteration</a:t>
          </a:r>
        </a:p>
      </dsp:txBody>
      <dsp:txXfrm>
        <a:off x="2432885" y="2030485"/>
        <a:ext cx="2209182" cy="1325509"/>
      </dsp:txXfrm>
    </dsp:sp>
    <dsp:sp modelId="{A1256678-6FED-44F8-8E55-290E415B0F3F}">
      <dsp:nvSpPr>
        <dsp:cNvPr id="0" name=""/>
        <dsp:cNvSpPr/>
      </dsp:nvSpPr>
      <dsp:spPr>
        <a:xfrm>
          <a:off x="4862987" y="2030485"/>
          <a:ext cx="2209182" cy="1325509"/>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ysClr val="windowText" lastClr="000000"/>
              </a:solidFill>
              <a:latin typeface="+mn-lt"/>
              <a:cs typeface="Arial" pitchFamily="34" charset="0"/>
            </a:rPr>
            <a:t>Sale agreements as per model form. Increased assertion on the timely completion of projects and delivery to the customer</a:t>
          </a:r>
          <a:endParaRPr lang="en-US" sz="1400" kern="1200" dirty="0" smtClean="0">
            <a:latin typeface="+mn-lt"/>
          </a:endParaRPr>
        </a:p>
      </dsp:txBody>
      <dsp:txXfrm>
        <a:off x="4862987" y="2030485"/>
        <a:ext cx="2209182" cy="1325509"/>
      </dsp:txXfrm>
    </dsp:sp>
    <dsp:sp modelId="{42D8DE84-816F-43FD-B5DA-A594801C1DB5}">
      <dsp:nvSpPr>
        <dsp:cNvPr id="0" name=""/>
        <dsp:cNvSpPr/>
      </dsp:nvSpPr>
      <dsp:spPr>
        <a:xfrm>
          <a:off x="7293088" y="2030485"/>
          <a:ext cx="2209182" cy="1325509"/>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mn-lt"/>
            </a:rPr>
            <a:t>Informing </a:t>
          </a:r>
          <a:r>
            <a:rPr lang="en-US" sz="1400" kern="1200" dirty="0" err="1" smtClean="0">
              <a:latin typeface="+mn-lt"/>
            </a:rPr>
            <a:t>allottees</a:t>
          </a:r>
          <a:r>
            <a:rPr lang="en-US" sz="1400" kern="1200" dirty="0" smtClean="0">
              <a:latin typeface="+mn-lt"/>
            </a:rPr>
            <a:t> for any minor addition or alteration</a:t>
          </a:r>
        </a:p>
      </dsp:txBody>
      <dsp:txXfrm>
        <a:off x="7293088" y="2030485"/>
        <a:ext cx="2209182" cy="1325509"/>
      </dsp:txXfrm>
    </dsp:sp>
    <dsp:sp modelId="{BE2385C9-5F99-4E24-A2BF-B9E6411F7F1B}">
      <dsp:nvSpPr>
        <dsp:cNvPr id="0" name=""/>
        <dsp:cNvSpPr/>
      </dsp:nvSpPr>
      <dsp:spPr>
        <a:xfrm>
          <a:off x="1217835" y="3576913"/>
          <a:ext cx="2209182" cy="1325509"/>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mn-lt"/>
            </a:rPr>
            <a:t>No false statements or commitments in advertisements</a:t>
          </a:r>
        </a:p>
      </dsp:txBody>
      <dsp:txXfrm>
        <a:off x="1217835" y="3576913"/>
        <a:ext cx="2209182" cy="1325509"/>
      </dsp:txXfrm>
    </dsp:sp>
    <dsp:sp modelId="{5DC16AE0-2F1D-40C8-A9AC-341CCA808B66}">
      <dsp:nvSpPr>
        <dsp:cNvPr id="0" name=""/>
        <dsp:cNvSpPr/>
      </dsp:nvSpPr>
      <dsp:spPr>
        <a:xfrm>
          <a:off x="3647936" y="3576913"/>
          <a:ext cx="2209182" cy="1325509"/>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mn-lt"/>
            </a:rPr>
            <a:t>Quarterly update of MahaRERA website with details such as unsold inventory and pending approvals</a:t>
          </a:r>
        </a:p>
      </dsp:txBody>
      <dsp:txXfrm>
        <a:off x="3647936" y="3576913"/>
        <a:ext cx="2209182" cy="1325509"/>
      </dsp:txXfrm>
    </dsp:sp>
    <dsp:sp modelId="{4C98789E-A9E2-436C-A3F7-1311C73BBEA5}">
      <dsp:nvSpPr>
        <dsp:cNvPr id="0" name=""/>
        <dsp:cNvSpPr/>
      </dsp:nvSpPr>
      <dsp:spPr>
        <a:xfrm>
          <a:off x="6078037" y="3576913"/>
          <a:ext cx="2209182" cy="1325509"/>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ysClr val="windowText" lastClr="000000"/>
              </a:solidFill>
              <a:latin typeface="+mn-lt"/>
              <a:cs typeface="Arial" pitchFamily="34" charset="0"/>
            </a:rPr>
            <a:t>Conveyance of title within 3 months of Occupation Certificate or upon 51% </a:t>
          </a:r>
          <a:r>
            <a:rPr lang="en-US" sz="1400" kern="1200" dirty="0" err="1" smtClean="0">
              <a:solidFill>
                <a:sysClr val="windowText" lastClr="000000"/>
              </a:solidFill>
              <a:latin typeface="+mn-lt"/>
              <a:cs typeface="Arial" pitchFamily="34" charset="0"/>
            </a:rPr>
            <a:t>allottees</a:t>
          </a:r>
          <a:r>
            <a:rPr lang="en-US" sz="1400" kern="1200" dirty="0" smtClean="0">
              <a:solidFill>
                <a:sysClr val="windowText" lastClr="000000"/>
              </a:solidFill>
              <a:latin typeface="+mn-lt"/>
              <a:cs typeface="Arial" pitchFamily="34" charset="0"/>
            </a:rPr>
            <a:t> having paid full consideration to promoter</a:t>
          </a:r>
        </a:p>
      </dsp:txBody>
      <dsp:txXfrm>
        <a:off x="6078037" y="3576913"/>
        <a:ext cx="2209182" cy="13255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5E9A6C-C3D6-44C0-8DC1-1CB9B1C848B0}">
      <dsp:nvSpPr>
        <dsp:cNvPr id="0" name=""/>
        <dsp:cNvSpPr/>
      </dsp:nvSpPr>
      <dsp:spPr>
        <a:xfrm>
          <a:off x="1098557" y="861"/>
          <a:ext cx="2272480" cy="136348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mn-lt"/>
            </a:rPr>
            <a:t>70% of the funds collected from allottees need to be deposited in the project account</a:t>
          </a:r>
          <a:endParaRPr lang="en-US" sz="1600" kern="1200" dirty="0">
            <a:latin typeface="+mn-lt"/>
          </a:endParaRPr>
        </a:p>
      </dsp:txBody>
      <dsp:txXfrm>
        <a:off x="1098557" y="861"/>
        <a:ext cx="2272480" cy="1363488"/>
      </dsp:txXfrm>
    </dsp:sp>
    <dsp:sp modelId="{BE7EE78F-83DA-4C1F-9720-2DC653DFAF24}">
      <dsp:nvSpPr>
        <dsp:cNvPr id="0" name=""/>
        <dsp:cNvSpPr/>
      </dsp:nvSpPr>
      <dsp:spPr>
        <a:xfrm>
          <a:off x="3598285" y="861"/>
          <a:ext cx="2272480" cy="136348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mn-lt"/>
            </a:rPr>
            <a:t>Withdrawals, to cover construction and land cost, to be in proportion to the % of completion of project</a:t>
          </a:r>
        </a:p>
      </dsp:txBody>
      <dsp:txXfrm>
        <a:off x="3598285" y="861"/>
        <a:ext cx="2272480" cy="1363488"/>
      </dsp:txXfrm>
    </dsp:sp>
    <dsp:sp modelId="{2C5A141E-9E9B-4C3A-9324-0B7BA7C95B07}">
      <dsp:nvSpPr>
        <dsp:cNvPr id="0" name=""/>
        <dsp:cNvSpPr/>
      </dsp:nvSpPr>
      <dsp:spPr>
        <a:xfrm>
          <a:off x="6098014" y="861"/>
          <a:ext cx="2272480" cy="136348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kern="1200" noProof="0" dirty="0" smtClean="0">
              <a:solidFill>
                <a:sysClr val="windowText" lastClr="000000"/>
              </a:solidFill>
              <a:latin typeface="+mn-lt"/>
              <a:cs typeface="Arial" pitchFamily="34" charset="0"/>
            </a:rPr>
            <a:t>Developers to share on MahaRERA website details of projects launched in last 5 years with status and reason for delay</a:t>
          </a:r>
          <a:endParaRPr lang="en-US" sz="1600" b="0" kern="1200" dirty="0" smtClean="0">
            <a:latin typeface="+mn-lt"/>
          </a:endParaRPr>
        </a:p>
      </dsp:txBody>
      <dsp:txXfrm>
        <a:off x="6098014" y="861"/>
        <a:ext cx="2272480" cy="1363488"/>
      </dsp:txXfrm>
    </dsp:sp>
    <dsp:sp modelId="{A87ACA5D-9104-46B6-B085-ED9BD140DD26}">
      <dsp:nvSpPr>
        <dsp:cNvPr id="0" name=""/>
        <dsp:cNvSpPr/>
      </dsp:nvSpPr>
      <dsp:spPr>
        <a:xfrm>
          <a:off x="1098557" y="1591597"/>
          <a:ext cx="2272480" cy="136348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mn-lt"/>
            </a:rPr>
            <a:t>Withdrawals to be  certified by Engineer, Architect and CA</a:t>
          </a:r>
        </a:p>
      </dsp:txBody>
      <dsp:txXfrm>
        <a:off x="1098557" y="1591597"/>
        <a:ext cx="2272480" cy="1363488"/>
      </dsp:txXfrm>
    </dsp:sp>
    <dsp:sp modelId="{BAF49AAB-8AA4-4F3F-B3B9-1DBCBDE64975}">
      <dsp:nvSpPr>
        <dsp:cNvPr id="0" name=""/>
        <dsp:cNvSpPr/>
      </dsp:nvSpPr>
      <dsp:spPr>
        <a:xfrm>
          <a:off x="3598285" y="1591597"/>
          <a:ext cx="2272480" cy="136348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mn-lt"/>
            </a:rPr>
            <a:t>Provision for MahaRERA to freeze project bank account upon non-compliance</a:t>
          </a:r>
        </a:p>
      </dsp:txBody>
      <dsp:txXfrm>
        <a:off x="3598285" y="1591597"/>
        <a:ext cx="2272480" cy="1363488"/>
      </dsp:txXfrm>
    </dsp:sp>
    <dsp:sp modelId="{F467241D-8CEC-4A76-8179-B1AF0873D47D}">
      <dsp:nvSpPr>
        <dsp:cNvPr id="0" name=""/>
        <dsp:cNvSpPr/>
      </dsp:nvSpPr>
      <dsp:spPr>
        <a:xfrm>
          <a:off x="6098014" y="1591597"/>
          <a:ext cx="2272480" cy="136348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mn-lt"/>
            </a:rPr>
            <a:t>Project Accounts  to be audited annually by different CA; Copy to be put up on MahaRERA website</a:t>
          </a:r>
          <a:endParaRPr lang="en-US" sz="1600" kern="1200" dirty="0">
            <a:latin typeface="+mn-lt"/>
          </a:endParaRPr>
        </a:p>
      </dsp:txBody>
      <dsp:txXfrm>
        <a:off x="6098014" y="1591597"/>
        <a:ext cx="2272480" cy="1363488"/>
      </dsp:txXfrm>
    </dsp:sp>
    <dsp:sp modelId="{1245BA33-C6B6-42F3-83E8-DCF0AABA4C54}">
      <dsp:nvSpPr>
        <dsp:cNvPr id="0" name=""/>
        <dsp:cNvSpPr/>
      </dsp:nvSpPr>
      <dsp:spPr>
        <a:xfrm>
          <a:off x="1098557" y="3182333"/>
          <a:ext cx="2272480" cy="136348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mn-lt"/>
            </a:rPr>
            <a:t>Provision for stronger financial penalties for MahaRERA non-compliances</a:t>
          </a:r>
          <a:endParaRPr lang="en-US" sz="1600" kern="1200" dirty="0">
            <a:latin typeface="+mn-lt"/>
          </a:endParaRPr>
        </a:p>
      </dsp:txBody>
      <dsp:txXfrm>
        <a:off x="1098557" y="3182333"/>
        <a:ext cx="2272480" cy="1363488"/>
      </dsp:txXfrm>
    </dsp:sp>
    <dsp:sp modelId="{00F200D3-462C-4E16-B941-4321205AA742}">
      <dsp:nvSpPr>
        <dsp:cNvPr id="0" name=""/>
        <dsp:cNvSpPr/>
      </dsp:nvSpPr>
      <dsp:spPr>
        <a:xfrm>
          <a:off x="3598285" y="3182333"/>
          <a:ext cx="2272480" cy="136348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ysClr val="windowText" lastClr="000000"/>
              </a:solidFill>
              <a:latin typeface="+mn-lt"/>
              <a:cs typeface="Arial" pitchFamily="34" charset="0"/>
            </a:rPr>
            <a:t>Maximum 1 year extension in case of delay due to no fault of developer.</a:t>
          </a:r>
          <a:endParaRPr lang="en-US" sz="1600" kern="1200" noProof="0" dirty="0" smtClean="0">
            <a:solidFill>
              <a:sysClr val="windowText" lastClr="000000"/>
            </a:solidFill>
            <a:latin typeface="+mn-lt"/>
            <a:cs typeface="Arial" pitchFamily="34" charset="0"/>
          </a:endParaRPr>
        </a:p>
        <a:p>
          <a:pPr lvl="0" algn="ctr" defTabSz="711200">
            <a:lnSpc>
              <a:spcPct val="90000"/>
            </a:lnSpc>
            <a:spcBef>
              <a:spcPct val="0"/>
            </a:spcBef>
            <a:spcAft>
              <a:spcPct val="35000"/>
            </a:spcAft>
          </a:pPr>
          <a:r>
            <a:rPr lang="en-US" sz="1600" kern="1200" dirty="0" smtClean="0">
              <a:latin typeface="+mn-lt"/>
            </a:rPr>
            <a:t>Unbiased Interest on delays.</a:t>
          </a:r>
          <a:endParaRPr lang="en-US" sz="1600" kern="1200" dirty="0">
            <a:latin typeface="+mn-lt"/>
          </a:endParaRPr>
        </a:p>
      </dsp:txBody>
      <dsp:txXfrm>
        <a:off x="3598285" y="3182333"/>
        <a:ext cx="2272480" cy="1363488"/>
      </dsp:txXfrm>
    </dsp:sp>
    <dsp:sp modelId="{2F1A0BDD-C6D8-4F6D-8B5A-C3F88E14D4B5}">
      <dsp:nvSpPr>
        <dsp:cNvPr id="0" name=""/>
        <dsp:cNvSpPr/>
      </dsp:nvSpPr>
      <dsp:spPr>
        <a:xfrm>
          <a:off x="6098014" y="3182333"/>
          <a:ext cx="2272480" cy="136348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kern="1200" dirty="0" smtClean="0">
              <a:latin typeface="+mn-lt"/>
            </a:rPr>
            <a:t>Promoter to compensate buyer for any false or incorrect statement along with a full refund of property cost with interest</a:t>
          </a:r>
          <a:endParaRPr lang="en-US" sz="1600" kern="1200" dirty="0" smtClean="0">
            <a:latin typeface="+mn-lt"/>
          </a:endParaRPr>
        </a:p>
      </dsp:txBody>
      <dsp:txXfrm>
        <a:off x="6098014" y="3182333"/>
        <a:ext cx="2272480" cy="1363488"/>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18831" cy="493316"/>
          </a:xfrm>
          <a:prstGeom prst="rect">
            <a:avLst/>
          </a:prstGeom>
        </p:spPr>
        <p:txBody>
          <a:bodyPr vert="horz" lIns="96661" tIns="48331" rIns="96661" bIns="48331" rtlCol="0"/>
          <a:lstStyle>
            <a:lvl1pPr algn="l">
              <a:defRPr sz="1300"/>
            </a:lvl1pPr>
          </a:lstStyle>
          <a:p>
            <a:endParaRPr lang="en-AU" dirty="0"/>
          </a:p>
        </p:txBody>
      </p:sp>
      <p:sp>
        <p:nvSpPr>
          <p:cNvPr id="3" name="Datumsplatzhalter 2"/>
          <p:cNvSpPr>
            <a:spLocks noGrp="1"/>
          </p:cNvSpPr>
          <p:nvPr>
            <p:ph type="dt" sz="quarter" idx="1"/>
          </p:nvPr>
        </p:nvSpPr>
        <p:spPr>
          <a:xfrm>
            <a:off x="3815373" y="0"/>
            <a:ext cx="2918831" cy="493316"/>
          </a:xfrm>
          <a:prstGeom prst="rect">
            <a:avLst/>
          </a:prstGeom>
        </p:spPr>
        <p:txBody>
          <a:bodyPr vert="horz" lIns="96661" tIns="48331" rIns="96661" bIns="48331" rtlCol="0"/>
          <a:lstStyle>
            <a:lvl1pPr algn="r">
              <a:defRPr sz="1300"/>
            </a:lvl1pPr>
          </a:lstStyle>
          <a:p>
            <a:fld id="{429731B9-D2D4-4D43-8CBF-D0184DDEB7D7}" type="datetimeFigureOut">
              <a:rPr lang="en-AU" smtClean="0"/>
              <a:pPr/>
              <a:t>19/05/2017</a:t>
            </a:fld>
            <a:endParaRPr lang="en-AU" dirty="0"/>
          </a:p>
        </p:txBody>
      </p:sp>
      <p:sp>
        <p:nvSpPr>
          <p:cNvPr id="4" name="Fußzeilenplatzhalter 3"/>
          <p:cNvSpPr>
            <a:spLocks noGrp="1"/>
          </p:cNvSpPr>
          <p:nvPr>
            <p:ph type="ftr" sz="quarter" idx="2"/>
          </p:nvPr>
        </p:nvSpPr>
        <p:spPr>
          <a:xfrm>
            <a:off x="0" y="9371285"/>
            <a:ext cx="2918831" cy="493316"/>
          </a:xfrm>
          <a:prstGeom prst="rect">
            <a:avLst/>
          </a:prstGeom>
        </p:spPr>
        <p:txBody>
          <a:bodyPr vert="horz" lIns="96661" tIns="48331" rIns="96661" bIns="48331" rtlCol="0" anchor="b"/>
          <a:lstStyle>
            <a:lvl1pPr algn="l">
              <a:defRPr sz="1300"/>
            </a:lvl1pPr>
          </a:lstStyle>
          <a:p>
            <a:endParaRPr lang="en-AU" dirty="0"/>
          </a:p>
        </p:txBody>
      </p:sp>
      <p:sp>
        <p:nvSpPr>
          <p:cNvPr id="5" name="Foliennummernplatzhalter 4"/>
          <p:cNvSpPr>
            <a:spLocks noGrp="1"/>
          </p:cNvSpPr>
          <p:nvPr>
            <p:ph type="sldNum" sz="quarter" idx="3"/>
          </p:nvPr>
        </p:nvSpPr>
        <p:spPr>
          <a:xfrm>
            <a:off x="3815373" y="9371285"/>
            <a:ext cx="2918831" cy="493316"/>
          </a:xfrm>
          <a:prstGeom prst="rect">
            <a:avLst/>
          </a:prstGeom>
        </p:spPr>
        <p:txBody>
          <a:bodyPr vert="horz" lIns="96661" tIns="48331" rIns="96661" bIns="48331" rtlCol="0" anchor="b"/>
          <a:lstStyle>
            <a:lvl1pPr algn="r">
              <a:defRPr sz="1300"/>
            </a:lvl1pPr>
          </a:lstStyle>
          <a:p>
            <a:fld id="{5C2A0147-0BBB-4754-93D4-F4A2B787A1C7}" type="slidenum">
              <a:rPr lang="en-AU" smtClean="0"/>
              <a:pPr/>
              <a:t>‹#›</a:t>
            </a:fld>
            <a:endParaRPr lang="en-AU" dirty="0"/>
          </a:p>
        </p:txBody>
      </p:sp>
    </p:spTree>
    <p:extLst>
      <p:ext uri="{BB962C8B-B14F-4D97-AF65-F5344CB8AC3E}">
        <p14:creationId xmlns:p14="http://schemas.microsoft.com/office/powerpoint/2010/main" xmlns="" val="38551956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673576" y="0"/>
            <a:ext cx="2245254" cy="493316"/>
          </a:xfrm>
          <a:prstGeom prst="rect">
            <a:avLst/>
          </a:prstGeom>
        </p:spPr>
        <p:txBody>
          <a:bodyPr vert="horz" lIns="96661" tIns="48331" rIns="96661" bIns="48331" rtlCol="0"/>
          <a:lstStyle>
            <a:lvl1pPr algn="l" fontAlgn="auto">
              <a:spcBef>
                <a:spcPts val="0"/>
              </a:spcBef>
              <a:spcAft>
                <a:spcPts val="0"/>
              </a:spcAft>
              <a:defRPr sz="1300">
                <a:latin typeface="+mn-lt"/>
                <a:cs typeface="+mn-cs"/>
              </a:defRPr>
            </a:lvl1pPr>
          </a:lstStyle>
          <a:p>
            <a:pPr>
              <a:defRPr/>
            </a:pPr>
            <a:endParaRPr lang="de-DE" dirty="0"/>
          </a:p>
        </p:txBody>
      </p:sp>
      <p:sp>
        <p:nvSpPr>
          <p:cNvPr id="3" name="Datumsplatzhalter 2"/>
          <p:cNvSpPr>
            <a:spLocks noGrp="1"/>
          </p:cNvSpPr>
          <p:nvPr>
            <p:ph type="dt" idx="1"/>
          </p:nvPr>
        </p:nvSpPr>
        <p:spPr>
          <a:xfrm>
            <a:off x="3815375" y="0"/>
            <a:ext cx="2246813" cy="493316"/>
          </a:xfrm>
          <a:prstGeom prst="rect">
            <a:avLst/>
          </a:prstGeom>
        </p:spPr>
        <p:txBody>
          <a:bodyPr vert="horz" lIns="96661" tIns="48331" rIns="96661" bIns="48331" rtlCol="0"/>
          <a:lstStyle>
            <a:lvl1pPr algn="r" fontAlgn="auto">
              <a:spcBef>
                <a:spcPts val="0"/>
              </a:spcBef>
              <a:spcAft>
                <a:spcPts val="0"/>
              </a:spcAft>
              <a:defRPr sz="1300">
                <a:latin typeface="+mn-lt"/>
                <a:cs typeface="+mn-cs"/>
              </a:defRPr>
            </a:lvl1pPr>
          </a:lstStyle>
          <a:p>
            <a:pPr>
              <a:defRPr/>
            </a:pPr>
            <a:endParaRPr lang="de-DE" dirty="0"/>
          </a:p>
        </p:txBody>
      </p:sp>
      <p:sp>
        <p:nvSpPr>
          <p:cNvPr id="4" name="Folienbildplatzhalter 3"/>
          <p:cNvSpPr>
            <a:spLocks noGrp="1" noRot="1" noChangeAspect="1"/>
          </p:cNvSpPr>
          <p:nvPr>
            <p:ph type="sldImg" idx="2"/>
          </p:nvPr>
        </p:nvSpPr>
        <p:spPr>
          <a:xfrm>
            <a:off x="150813" y="363538"/>
            <a:ext cx="6434137" cy="4454525"/>
          </a:xfrm>
          <a:prstGeom prst="rect">
            <a:avLst/>
          </a:prstGeom>
          <a:noFill/>
          <a:ln w="12700">
            <a:solidFill>
              <a:prstClr val="black"/>
            </a:solidFill>
          </a:ln>
        </p:spPr>
        <p:txBody>
          <a:bodyPr vert="horz" lIns="96661" tIns="48331" rIns="96661" bIns="48331" rtlCol="0" anchor="ctr"/>
          <a:lstStyle/>
          <a:p>
            <a:pPr lvl="0"/>
            <a:endParaRPr lang="de-DE" noProof="0" dirty="0"/>
          </a:p>
        </p:txBody>
      </p:sp>
      <p:sp>
        <p:nvSpPr>
          <p:cNvPr id="5" name="Notizenplatzhalter 4"/>
          <p:cNvSpPr>
            <a:spLocks noGrp="1"/>
          </p:cNvSpPr>
          <p:nvPr>
            <p:ph type="body" sz="quarter" idx="3"/>
          </p:nvPr>
        </p:nvSpPr>
        <p:spPr>
          <a:xfrm>
            <a:off x="673577" y="4933157"/>
            <a:ext cx="5388610" cy="4193183"/>
          </a:xfrm>
          <a:prstGeom prst="rect">
            <a:avLst/>
          </a:prstGeom>
        </p:spPr>
        <p:txBody>
          <a:bodyPr vert="horz" lIns="0" tIns="48331" rIns="0" bIns="48331" rtlCol="0">
            <a:normAutofit/>
          </a:bodyPr>
          <a:lstStyle/>
          <a:p>
            <a:pPr lvl="0"/>
            <a:r>
              <a:rPr lang="de-DE" noProof="0" dirty="0" smtClean="0"/>
              <a:t>Textmasterformate durch Klicken bearbeiten</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endParaRPr lang="de-DE" noProof="0" dirty="0"/>
          </a:p>
        </p:txBody>
      </p:sp>
      <p:sp>
        <p:nvSpPr>
          <p:cNvPr id="6" name="Fußzeilenplatzhalter 5"/>
          <p:cNvSpPr>
            <a:spLocks noGrp="1"/>
          </p:cNvSpPr>
          <p:nvPr>
            <p:ph type="ftr" sz="quarter" idx="4"/>
          </p:nvPr>
        </p:nvSpPr>
        <p:spPr>
          <a:xfrm>
            <a:off x="673576" y="9371285"/>
            <a:ext cx="2245254" cy="493316"/>
          </a:xfrm>
          <a:prstGeom prst="rect">
            <a:avLst/>
          </a:prstGeom>
        </p:spPr>
        <p:txBody>
          <a:bodyPr vert="horz" lIns="96661" tIns="48331" rIns="96661" bIns="48331" rtlCol="0" anchor="b"/>
          <a:lstStyle>
            <a:lvl1pPr algn="l" fontAlgn="auto">
              <a:spcBef>
                <a:spcPts val="0"/>
              </a:spcBef>
              <a:spcAft>
                <a:spcPts val="0"/>
              </a:spcAft>
              <a:defRPr sz="1000">
                <a:latin typeface="Arial" pitchFamily="34" charset="0"/>
                <a:cs typeface="Arial" pitchFamily="34" charset="0"/>
              </a:defRPr>
            </a:lvl1pPr>
          </a:lstStyle>
          <a:p>
            <a:pPr>
              <a:defRPr/>
            </a:pPr>
            <a:endParaRPr lang="de-DE" dirty="0"/>
          </a:p>
        </p:txBody>
      </p:sp>
      <p:sp>
        <p:nvSpPr>
          <p:cNvPr id="7" name="Foliennummernplatzhalter 6"/>
          <p:cNvSpPr>
            <a:spLocks noGrp="1"/>
          </p:cNvSpPr>
          <p:nvPr>
            <p:ph type="sldNum" sz="quarter" idx="5"/>
          </p:nvPr>
        </p:nvSpPr>
        <p:spPr>
          <a:xfrm>
            <a:off x="3143356" y="9371285"/>
            <a:ext cx="2918831" cy="493316"/>
          </a:xfrm>
          <a:prstGeom prst="rect">
            <a:avLst/>
          </a:prstGeom>
        </p:spPr>
        <p:txBody>
          <a:bodyPr vert="horz" lIns="96661" tIns="48331" rIns="96661" bIns="48331" rtlCol="0" anchor="b"/>
          <a:lstStyle>
            <a:lvl1pPr algn="r" fontAlgn="auto">
              <a:spcBef>
                <a:spcPts val="0"/>
              </a:spcBef>
              <a:spcAft>
                <a:spcPts val="0"/>
              </a:spcAft>
              <a:defRPr sz="1000">
                <a:latin typeface="Arial" pitchFamily="34" charset="0"/>
                <a:cs typeface="Arial" pitchFamily="34" charset="0"/>
              </a:defRPr>
            </a:lvl1pPr>
          </a:lstStyle>
          <a:p>
            <a:pPr>
              <a:defRPr/>
            </a:pPr>
            <a:fld id="{BA44FAA9-51FA-4F6B-AC6F-9EF5239E7D33}" type="slidenum">
              <a:rPr lang="de-DE" smtClean="0"/>
              <a:pPr>
                <a:defRPr/>
              </a:pPr>
              <a:t>‹#›</a:t>
            </a:fld>
            <a:endParaRPr lang="de-DE" dirty="0"/>
          </a:p>
        </p:txBody>
      </p:sp>
    </p:spTree>
    <p:extLst>
      <p:ext uri="{BB962C8B-B14F-4D97-AF65-F5344CB8AC3E}">
        <p14:creationId xmlns:p14="http://schemas.microsoft.com/office/powerpoint/2010/main" xmlns="" val="24315053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63513" y="369888"/>
            <a:ext cx="6408737" cy="4438650"/>
          </a:xfrm>
        </p:spPr>
      </p:sp>
      <p:sp>
        <p:nvSpPr>
          <p:cNvPr id="3" name="Notizenplatzhalter 2"/>
          <p:cNvSpPr>
            <a:spLocks noGrp="1"/>
          </p:cNvSpPr>
          <p:nvPr>
            <p:ph type="body" idx="1"/>
          </p:nvPr>
        </p:nvSpPr>
        <p:spPr>
          <a:xfrm>
            <a:off x="673577" y="4933157"/>
            <a:ext cx="5388610" cy="4193183"/>
          </a:xfrm>
        </p:spPr>
        <p:txBody>
          <a:bodyPr/>
          <a:lstStyle/>
          <a:p>
            <a:endParaRPr lang="en-AU" dirty="0"/>
          </a:p>
        </p:txBody>
      </p:sp>
      <p:sp>
        <p:nvSpPr>
          <p:cNvPr id="4" name="Foliennummernplatzhalter 3"/>
          <p:cNvSpPr>
            <a:spLocks noGrp="1"/>
          </p:cNvSpPr>
          <p:nvPr>
            <p:ph type="sldNum" sz="quarter" idx="10"/>
          </p:nvPr>
        </p:nvSpPr>
        <p:spPr/>
        <p:txBody>
          <a:bodyPr/>
          <a:lstStyle/>
          <a:p>
            <a:pPr>
              <a:defRPr/>
            </a:pPr>
            <a:fld id="{BA44FAA9-51FA-4F6B-AC6F-9EF5239E7D33}" type="slidenum">
              <a:rPr lang="de-DE" smtClean="0"/>
              <a:pPr>
                <a:defRPr/>
              </a:pPr>
              <a:t>1</a:t>
            </a:fld>
            <a:endParaRPr lang="de-DE" dirty="0"/>
          </a:p>
        </p:txBody>
      </p:sp>
    </p:spTree>
    <p:extLst>
      <p:ext uri="{BB962C8B-B14F-4D97-AF65-F5344CB8AC3E}">
        <p14:creationId xmlns:p14="http://schemas.microsoft.com/office/powerpoint/2010/main" xmlns="" val="781781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A44FAA9-51FA-4F6B-AC6F-9EF5239E7D33}" type="slidenum">
              <a:rPr lang="de-DE" smtClean="0"/>
              <a:pPr>
                <a:defRPr/>
              </a:pPr>
              <a:t>20</a:t>
            </a:fld>
            <a:endParaRPr lang="de-DE" dirty="0"/>
          </a:p>
        </p:txBody>
      </p:sp>
    </p:spTree>
    <p:extLst>
      <p:ext uri="{BB962C8B-B14F-4D97-AF65-F5344CB8AC3E}">
        <p14:creationId xmlns:p14="http://schemas.microsoft.com/office/powerpoint/2010/main" xmlns="" val="333839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Done</a:t>
            </a:r>
            <a:endParaRPr lang="en-US" dirty="0"/>
          </a:p>
        </p:txBody>
      </p:sp>
      <p:sp>
        <p:nvSpPr>
          <p:cNvPr id="4" name="Slide Number Placeholder 3"/>
          <p:cNvSpPr>
            <a:spLocks noGrp="1"/>
          </p:cNvSpPr>
          <p:nvPr>
            <p:ph type="sldNum" sz="quarter" idx="10"/>
          </p:nvPr>
        </p:nvSpPr>
        <p:spPr/>
        <p:txBody>
          <a:bodyPr/>
          <a:lstStyle/>
          <a:p>
            <a:pPr>
              <a:defRPr/>
            </a:pPr>
            <a:fld id="{BA44FAA9-51FA-4F6B-AC6F-9EF5239E7D33}" type="slidenum">
              <a:rPr lang="de-DE" smtClean="0"/>
              <a:pPr>
                <a:defRPr/>
              </a:pPr>
              <a:t>21</a:t>
            </a:fld>
            <a:endParaRPr lang="de-DE" dirty="0"/>
          </a:p>
        </p:txBody>
      </p:sp>
    </p:spTree>
    <p:extLst>
      <p:ext uri="{BB962C8B-B14F-4D97-AF65-F5344CB8AC3E}">
        <p14:creationId xmlns:p14="http://schemas.microsoft.com/office/powerpoint/2010/main" xmlns="" val="1523300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Done</a:t>
            </a:r>
            <a:endParaRPr lang="en-US" dirty="0"/>
          </a:p>
        </p:txBody>
      </p:sp>
      <p:sp>
        <p:nvSpPr>
          <p:cNvPr id="4" name="Slide Number Placeholder 3"/>
          <p:cNvSpPr>
            <a:spLocks noGrp="1"/>
          </p:cNvSpPr>
          <p:nvPr>
            <p:ph type="sldNum" sz="quarter" idx="10"/>
          </p:nvPr>
        </p:nvSpPr>
        <p:spPr/>
        <p:txBody>
          <a:bodyPr/>
          <a:lstStyle/>
          <a:p>
            <a:pPr>
              <a:defRPr/>
            </a:pPr>
            <a:fld id="{BA44FAA9-51FA-4F6B-AC6F-9EF5239E7D33}" type="slidenum">
              <a:rPr lang="de-DE" smtClean="0"/>
              <a:pPr>
                <a:defRPr/>
              </a:pPr>
              <a:t>22</a:t>
            </a:fld>
            <a:endParaRPr lang="de-DE" dirty="0"/>
          </a:p>
        </p:txBody>
      </p:sp>
    </p:spTree>
    <p:extLst>
      <p:ext uri="{BB962C8B-B14F-4D97-AF65-F5344CB8AC3E}">
        <p14:creationId xmlns:p14="http://schemas.microsoft.com/office/powerpoint/2010/main" xmlns="" val="4160761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Done</a:t>
            </a:r>
            <a:endParaRPr lang="en-US" dirty="0"/>
          </a:p>
        </p:txBody>
      </p:sp>
      <p:sp>
        <p:nvSpPr>
          <p:cNvPr id="4" name="Slide Number Placeholder 3"/>
          <p:cNvSpPr>
            <a:spLocks noGrp="1"/>
          </p:cNvSpPr>
          <p:nvPr>
            <p:ph type="sldNum" sz="quarter" idx="10"/>
          </p:nvPr>
        </p:nvSpPr>
        <p:spPr/>
        <p:txBody>
          <a:bodyPr/>
          <a:lstStyle/>
          <a:p>
            <a:pPr>
              <a:defRPr/>
            </a:pPr>
            <a:fld id="{BA44FAA9-51FA-4F6B-AC6F-9EF5239E7D33}" type="slidenum">
              <a:rPr lang="de-DE" smtClean="0"/>
              <a:pPr>
                <a:defRPr/>
              </a:pPr>
              <a:t>23</a:t>
            </a:fld>
            <a:endParaRPr lang="de-DE" dirty="0"/>
          </a:p>
        </p:txBody>
      </p:sp>
    </p:spTree>
    <p:extLst>
      <p:ext uri="{BB962C8B-B14F-4D97-AF65-F5344CB8AC3E}">
        <p14:creationId xmlns:p14="http://schemas.microsoft.com/office/powerpoint/2010/main" xmlns="" val="3692433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Done</a:t>
            </a:r>
            <a:endParaRPr lang="en-US" dirty="0"/>
          </a:p>
        </p:txBody>
      </p:sp>
      <p:sp>
        <p:nvSpPr>
          <p:cNvPr id="4" name="Slide Number Placeholder 3"/>
          <p:cNvSpPr>
            <a:spLocks noGrp="1"/>
          </p:cNvSpPr>
          <p:nvPr>
            <p:ph type="sldNum" sz="quarter" idx="10"/>
          </p:nvPr>
        </p:nvSpPr>
        <p:spPr/>
        <p:txBody>
          <a:bodyPr/>
          <a:lstStyle/>
          <a:p>
            <a:pPr>
              <a:defRPr/>
            </a:pPr>
            <a:fld id="{BA44FAA9-51FA-4F6B-AC6F-9EF5239E7D33}" type="slidenum">
              <a:rPr lang="de-DE" smtClean="0"/>
              <a:pPr>
                <a:defRPr/>
              </a:pPr>
              <a:t>24</a:t>
            </a:fld>
            <a:endParaRPr lang="de-DE" dirty="0"/>
          </a:p>
        </p:txBody>
      </p:sp>
    </p:spTree>
    <p:extLst>
      <p:ext uri="{BB962C8B-B14F-4D97-AF65-F5344CB8AC3E}">
        <p14:creationId xmlns:p14="http://schemas.microsoft.com/office/powerpoint/2010/main" xmlns="" val="766183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Done</a:t>
            </a:r>
            <a:endParaRPr lang="en-US" dirty="0"/>
          </a:p>
        </p:txBody>
      </p:sp>
      <p:sp>
        <p:nvSpPr>
          <p:cNvPr id="4" name="Slide Number Placeholder 3"/>
          <p:cNvSpPr>
            <a:spLocks noGrp="1"/>
          </p:cNvSpPr>
          <p:nvPr>
            <p:ph type="sldNum" sz="quarter" idx="10"/>
          </p:nvPr>
        </p:nvSpPr>
        <p:spPr/>
        <p:txBody>
          <a:bodyPr/>
          <a:lstStyle/>
          <a:p>
            <a:pPr>
              <a:defRPr/>
            </a:pPr>
            <a:fld id="{BA44FAA9-51FA-4F6B-AC6F-9EF5239E7D33}" type="slidenum">
              <a:rPr lang="de-DE" smtClean="0"/>
              <a:pPr>
                <a:defRPr/>
              </a:pPr>
              <a:t>25</a:t>
            </a:fld>
            <a:endParaRPr lang="de-DE" dirty="0"/>
          </a:p>
        </p:txBody>
      </p:sp>
    </p:spTree>
    <p:extLst>
      <p:ext uri="{BB962C8B-B14F-4D97-AF65-F5344CB8AC3E}">
        <p14:creationId xmlns:p14="http://schemas.microsoft.com/office/powerpoint/2010/main" xmlns="" val="3910460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Done</a:t>
            </a:r>
            <a:endParaRPr lang="en-US" dirty="0"/>
          </a:p>
        </p:txBody>
      </p:sp>
      <p:sp>
        <p:nvSpPr>
          <p:cNvPr id="4" name="Slide Number Placeholder 3"/>
          <p:cNvSpPr>
            <a:spLocks noGrp="1"/>
          </p:cNvSpPr>
          <p:nvPr>
            <p:ph type="sldNum" sz="quarter" idx="10"/>
          </p:nvPr>
        </p:nvSpPr>
        <p:spPr/>
        <p:txBody>
          <a:bodyPr/>
          <a:lstStyle/>
          <a:p>
            <a:pPr>
              <a:defRPr/>
            </a:pPr>
            <a:fld id="{BA44FAA9-51FA-4F6B-AC6F-9EF5239E7D33}" type="slidenum">
              <a:rPr lang="de-DE" smtClean="0"/>
              <a:pPr>
                <a:defRPr/>
              </a:pPr>
              <a:t>26</a:t>
            </a:fld>
            <a:endParaRPr lang="de-DE" dirty="0"/>
          </a:p>
        </p:txBody>
      </p:sp>
    </p:spTree>
    <p:extLst>
      <p:ext uri="{BB962C8B-B14F-4D97-AF65-F5344CB8AC3E}">
        <p14:creationId xmlns:p14="http://schemas.microsoft.com/office/powerpoint/2010/main" xmlns="" val="1096833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Done</a:t>
            </a:r>
            <a:endParaRPr lang="en-US" dirty="0"/>
          </a:p>
        </p:txBody>
      </p:sp>
      <p:sp>
        <p:nvSpPr>
          <p:cNvPr id="4" name="Slide Number Placeholder 3"/>
          <p:cNvSpPr>
            <a:spLocks noGrp="1"/>
          </p:cNvSpPr>
          <p:nvPr>
            <p:ph type="sldNum" sz="quarter" idx="10"/>
          </p:nvPr>
        </p:nvSpPr>
        <p:spPr/>
        <p:txBody>
          <a:bodyPr/>
          <a:lstStyle/>
          <a:p>
            <a:pPr>
              <a:defRPr/>
            </a:pPr>
            <a:fld id="{BA44FAA9-51FA-4F6B-AC6F-9EF5239E7D33}" type="slidenum">
              <a:rPr lang="de-DE" smtClean="0"/>
              <a:pPr>
                <a:defRPr/>
              </a:pPr>
              <a:t>27</a:t>
            </a:fld>
            <a:endParaRPr lang="de-DE" dirty="0"/>
          </a:p>
        </p:txBody>
      </p:sp>
    </p:spTree>
    <p:extLst>
      <p:ext uri="{BB962C8B-B14F-4D97-AF65-F5344CB8AC3E}">
        <p14:creationId xmlns:p14="http://schemas.microsoft.com/office/powerpoint/2010/main" xmlns="" val="23552330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Done</a:t>
            </a:r>
            <a:endParaRPr lang="en-US" dirty="0"/>
          </a:p>
        </p:txBody>
      </p:sp>
      <p:sp>
        <p:nvSpPr>
          <p:cNvPr id="4" name="Slide Number Placeholder 3"/>
          <p:cNvSpPr>
            <a:spLocks noGrp="1"/>
          </p:cNvSpPr>
          <p:nvPr>
            <p:ph type="sldNum" sz="quarter" idx="10"/>
          </p:nvPr>
        </p:nvSpPr>
        <p:spPr/>
        <p:txBody>
          <a:bodyPr/>
          <a:lstStyle/>
          <a:p>
            <a:pPr>
              <a:defRPr/>
            </a:pPr>
            <a:fld id="{BA44FAA9-51FA-4F6B-AC6F-9EF5239E7D33}" type="slidenum">
              <a:rPr lang="de-DE" smtClean="0"/>
              <a:pPr>
                <a:defRPr/>
              </a:pPr>
              <a:t>28</a:t>
            </a:fld>
            <a:endParaRPr lang="de-DE" dirty="0"/>
          </a:p>
        </p:txBody>
      </p:sp>
    </p:spTree>
    <p:extLst>
      <p:ext uri="{BB962C8B-B14F-4D97-AF65-F5344CB8AC3E}">
        <p14:creationId xmlns:p14="http://schemas.microsoft.com/office/powerpoint/2010/main" xmlns="" val="8336974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Done</a:t>
            </a:r>
            <a:endParaRPr lang="en-US" dirty="0"/>
          </a:p>
        </p:txBody>
      </p:sp>
      <p:sp>
        <p:nvSpPr>
          <p:cNvPr id="4" name="Slide Number Placeholder 3"/>
          <p:cNvSpPr>
            <a:spLocks noGrp="1"/>
          </p:cNvSpPr>
          <p:nvPr>
            <p:ph type="sldNum" sz="quarter" idx="10"/>
          </p:nvPr>
        </p:nvSpPr>
        <p:spPr/>
        <p:txBody>
          <a:bodyPr/>
          <a:lstStyle/>
          <a:p>
            <a:pPr>
              <a:defRPr/>
            </a:pPr>
            <a:fld id="{BA44FAA9-51FA-4F6B-AC6F-9EF5239E7D33}" type="slidenum">
              <a:rPr lang="de-DE" smtClean="0"/>
              <a:pPr>
                <a:defRPr/>
              </a:pPr>
              <a:t>29</a:t>
            </a:fld>
            <a:endParaRPr lang="de-DE" dirty="0"/>
          </a:p>
        </p:txBody>
      </p:sp>
    </p:spTree>
    <p:extLst>
      <p:ext uri="{BB962C8B-B14F-4D97-AF65-F5344CB8AC3E}">
        <p14:creationId xmlns:p14="http://schemas.microsoft.com/office/powerpoint/2010/main" xmlns="" val="3481385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A44FAA9-51FA-4F6B-AC6F-9EF5239E7D33}" type="slidenum">
              <a:rPr lang="de-DE" smtClean="0"/>
              <a:pPr>
                <a:defRPr/>
              </a:pPr>
              <a:t>3</a:t>
            </a:fld>
            <a:endParaRPr lang="de-DE" dirty="0"/>
          </a:p>
        </p:txBody>
      </p:sp>
    </p:spTree>
    <p:extLst>
      <p:ext uri="{BB962C8B-B14F-4D97-AF65-F5344CB8AC3E}">
        <p14:creationId xmlns:p14="http://schemas.microsoft.com/office/powerpoint/2010/main" xmlns="" val="25838301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Done</a:t>
            </a:r>
            <a:endParaRPr lang="en-US" dirty="0"/>
          </a:p>
        </p:txBody>
      </p:sp>
      <p:sp>
        <p:nvSpPr>
          <p:cNvPr id="4" name="Slide Number Placeholder 3"/>
          <p:cNvSpPr>
            <a:spLocks noGrp="1"/>
          </p:cNvSpPr>
          <p:nvPr>
            <p:ph type="sldNum" sz="quarter" idx="10"/>
          </p:nvPr>
        </p:nvSpPr>
        <p:spPr/>
        <p:txBody>
          <a:bodyPr/>
          <a:lstStyle/>
          <a:p>
            <a:pPr>
              <a:defRPr/>
            </a:pPr>
            <a:fld id="{BA44FAA9-51FA-4F6B-AC6F-9EF5239E7D33}" type="slidenum">
              <a:rPr lang="de-DE" smtClean="0"/>
              <a:pPr>
                <a:defRPr/>
              </a:pPr>
              <a:t>30</a:t>
            </a:fld>
            <a:endParaRPr lang="de-DE" dirty="0"/>
          </a:p>
        </p:txBody>
      </p:sp>
    </p:spTree>
    <p:extLst>
      <p:ext uri="{BB962C8B-B14F-4D97-AF65-F5344CB8AC3E}">
        <p14:creationId xmlns:p14="http://schemas.microsoft.com/office/powerpoint/2010/main" xmlns="" val="2541949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Done</a:t>
            </a:r>
            <a:endParaRPr lang="en-US" dirty="0"/>
          </a:p>
        </p:txBody>
      </p:sp>
      <p:sp>
        <p:nvSpPr>
          <p:cNvPr id="4" name="Slide Number Placeholder 3"/>
          <p:cNvSpPr>
            <a:spLocks noGrp="1"/>
          </p:cNvSpPr>
          <p:nvPr>
            <p:ph type="sldNum" sz="quarter" idx="10"/>
          </p:nvPr>
        </p:nvSpPr>
        <p:spPr/>
        <p:txBody>
          <a:bodyPr/>
          <a:lstStyle/>
          <a:p>
            <a:pPr>
              <a:defRPr/>
            </a:pPr>
            <a:fld id="{BA44FAA9-51FA-4F6B-AC6F-9EF5239E7D33}" type="slidenum">
              <a:rPr lang="de-DE" smtClean="0"/>
              <a:pPr>
                <a:defRPr/>
              </a:pPr>
              <a:t>31</a:t>
            </a:fld>
            <a:endParaRPr lang="de-DE" dirty="0"/>
          </a:p>
        </p:txBody>
      </p:sp>
    </p:spTree>
    <p:extLst>
      <p:ext uri="{BB962C8B-B14F-4D97-AF65-F5344CB8AC3E}">
        <p14:creationId xmlns:p14="http://schemas.microsoft.com/office/powerpoint/2010/main" xmlns="" val="32273769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Done</a:t>
            </a:r>
            <a:endParaRPr lang="en-US" dirty="0"/>
          </a:p>
        </p:txBody>
      </p:sp>
      <p:sp>
        <p:nvSpPr>
          <p:cNvPr id="4" name="Slide Number Placeholder 3"/>
          <p:cNvSpPr>
            <a:spLocks noGrp="1"/>
          </p:cNvSpPr>
          <p:nvPr>
            <p:ph type="sldNum" sz="quarter" idx="10"/>
          </p:nvPr>
        </p:nvSpPr>
        <p:spPr/>
        <p:txBody>
          <a:bodyPr/>
          <a:lstStyle/>
          <a:p>
            <a:pPr>
              <a:defRPr/>
            </a:pPr>
            <a:fld id="{BA44FAA9-51FA-4F6B-AC6F-9EF5239E7D33}" type="slidenum">
              <a:rPr lang="de-DE" smtClean="0"/>
              <a:pPr>
                <a:defRPr/>
              </a:pPr>
              <a:t>32</a:t>
            </a:fld>
            <a:endParaRPr lang="de-DE" dirty="0"/>
          </a:p>
        </p:txBody>
      </p:sp>
    </p:spTree>
    <p:extLst>
      <p:ext uri="{BB962C8B-B14F-4D97-AF65-F5344CB8AC3E}">
        <p14:creationId xmlns:p14="http://schemas.microsoft.com/office/powerpoint/2010/main" xmlns="" val="26750065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Done</a:t>
            </a:r>
            <a:endParaRPr lang="en-US" dirty="0"/>
          </a:p>
        </p:txBody>
      </p:sp>
      <p:sp>
        <p:nvSpPr>
          <p:cNvPr id="4" name="Slide Number Placeholder 3"/>
          <p:cNvSpPr>
            <a:spLocks noGrp="1"/>
          </p:cNvSpPr>
          <p:nvPr>
            <p:ph type="sldNum" sz="quarter" idx="10"/>
          </p:nvPr>
        </p:nvSpPr>
        <p:spPr/>
        <p:txBody>
          <a:bodyPr/>
          <a:lstStyle/>
          <a:p>
            <a:pPr>
              <a:defRPr/>
            </a:pPr>
            <a:fld id="{BA44FAA9-51FA-4F6B-AC6F-9EF5239E7D33}" type="slidenum">
              <a:rPr lang="de-DE" smtClean="0"/>
              <a:pPr>
                <a:defRPr/>
              </a:pPr>
              <a:t>33</a:t>
            </a:fld>
            <a:endParaRPr lang="de-DE" dirty="0"/>
          </a:p>
        </p:txBody>
      </p:sp>
    </p:spTree>
    <p:extLst>
      <p:ext uri="{BB962C8B-B14F-4D97-AF65-F5344CB8AC3E}">
        <p14:creationId xmlns:p14="http://schemas.microsoft.com/office/powerpoint/2010/main" xmlns="" val="15987739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Done</a:t>
            </a:r>
            <a:endParaRPr lang="en-US" dirty="0"/>
          </a:p>
        </p:txBody>
      </p:sp>
      <p:sp>
        <p:nvSpPr>
          <p:cNvPr id="4" name="Slide Number Placeholder 3"/>
          <p:cNvSpPr>
            <a:spLocks noGrp="1"/>
          </p:cNvSpPr>
          <p:nvPr>
            <p:ph type="sldNum" sz="quarter" idx="10"/>
          </p:nvPr>
        </p:nvSpPr>
        <p:spPr/>
        <p:txBody>
          <a:bodyPr/>
          <a:lstStyle/>
          <a:p>
            <a:pPr>
              <a:defRPr/>
            </a:pPr>
            <a:fld id="{BA44FAA9-51FA-4F6B-AC6F-9EF5239E7D33}" type="slidenum">
              <a:rPr lang="de-DE" smtClean="0"/>
              <a:pPr>
                <a:defRPr/>
              </a:pPr>
              <a:t>34</a:t>
            </a:fld>
            <a:endParaRPr lang="de-DE" dirty="0"/>
          </a:p>
        </p:txBody>
      </p:sp>
    </p:spTree>
    <p:extLst>
      <p:ext uri="{BB962C8B-B14F-4D97-AF65-F5344CB8AC3E}">
        <p14:creationId xmlns:p14="http://schemas.microsoft.com/office/powerpoint/2010/main" xmlns="" val="13710378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Done</a:t>
            </a:r>
            <a:endParaRPr lang="en-US" dirty="0"/>
          </a:p>
        </p:txBody>
      </p:sp>
      <p:sp>
        <p:nvSpPr>
          <p:cNvPr id="4" name="Slide Number Placeholder 3"/>
          <p:cNvSpPr>
            <a:spLocks noGrp="1"/>
          </p:cNvSpPr>
          <p:nvPr>
            <p:ph type="sldNum" sz="quarter" idx="10"/>
          </p:nvPr>
        </p:nvSpPr>
        <p:spPr/>
        <p:txBody>
          <a:bodyPr/>
          <a:lstStyle/>
          <a:p>
            <a:pPr>
              <a:defRPr/>
            </a:pPr>
            <a:fld id="{BA44FAA9-51FA-4F6B-AC6F-9EF5239E7D33}" type="slidenum">
              <a:rPr lang="de-DE" smtClean="0"/>
              <a:pPr>
                <a:defRPr/>
              </a:pPr>
              <a:t>35</a:t>
            </a:fld>
            <a:endParaRPr lang="de-DE" dirty="0"/>
          </a:p>
        </p:txBody>
      </p:sp>
    </p:spTree>
    <p:extLst>
      <p:ext uri="{BB962C8B-B14F-4D97-AF65-F5344CB8AC3E}">
        <p14:creationId xmlns:p14="http://schemas.microsoft.com/office/powerpoint/2010/main" xmlns="" val="3408649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Done</a:t>
            </a:r>
            <a:endParaRPr lang="en-US" dirty="0"/>
          </a:p>
        </p:txBody>
      </p:sp>
      <p:sp>
        <p:nvSpPr>
          <p:cNvPr id="4" name="Slide Number Placeholder 3"/>
          <p:cNvSpPr>
            <a:spLocks noGrp="1"/>
          </p:cNvSpPr>
          <p:nvPr>
            <p:ph type="sldNum" sz="quarter" idx="10"/>
          </p:nvPr>
        </p:nvSpPr>
        <p:spPr/>
        <p:txBody>
          <a:bodyPr/>
          <a:lstStyle/>
          <a:p>
            <a:pPr>
              <a:defRPr/>
            </a:pPr>
            <a:fld id="{BA44FAA9-51FA-4F6B-AC6F-9EF5239E7D33}" type="slidenum">
              <a:rPr lang="de-DE" smtClean="0"/>
              <a:pPr>
                <a:defRPr/>
              </a:pPr>
              <a:t>36</a:t>
            </a:fld>
            <a:endParaRPr lang="de-DE" dirty="0"/>
          </a:p>
        </p:txBody>
      </p:sp>
    </p:spTree>
    <p:extLst>
      <p:ext uri="{BB962C8B-B14F-4D97-AF65-F5344CB8AC3E}">
        <p14:creationId xmlns:p14="http://schemas.microsoft.com/office/powerpoint/2010/main" xmlns="" val="16748010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Done</a:t>
            </a:r>
            <a:endParaRPr lang="en-US" dirty="0"/>
          </a:p>
        </p:txBody>
      </p:sp>
      <p:sp>
        <p:nvSpPr>
          <p:cNvPr id="4" name="Slide Number Placeholder 3"/>
          <p:cNvSpPr>
            <a:spLocks noGrp="1"/>
          </p:cNvSpPr>
          <p:nvPr>
            <p:ph type="sldNum" sz="quarter" idx="10"/>
          </p:nvPr>
        </p:nvSpPr>
        <p:spPr/>
        <p:txBody>
          <a:bodyPr/>
          <a:lstStyle/>
          <a:p>
            <a:pPr>
              <a:defRPr/>
            </a:pPr>
            <a:fld id="{BA44FAA9-51FA-4F6B-AC6F-9EF5239E7D33}" type="slidenum">
              <a:rPr lang="de-DE" smtClean="0"/>
              <a:pPr>
                <a:defRPr/>
              </a:pPr>
              <a:t>38</a:t>
            </a:fld>
            <a:endParaRPr lang="de-DE" dirty="0"/>
          </a:p>
        </p:txBody>
      </p:sp>
    </p:spTree>
    <p:extLst>
      <p:ext uri="{BB962C8B-B14F-4D97-AF65-F5344CB8AC3E}">
        <p14:creationId xmlns:p14="http://schemas.microsoft.com/office/powerpoint/2010/main" xmlns="" val="17553183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Done</a:t>
            </a:r>
            <a:endParaRPr lang="en-US" dirty="0"/>
          </a:p>
        </p:txBody>
      </p:sp>
      <p:sp>
        <p:nvSpPr>
          <p:cNvPr id="4" name="Slide Number Placeholder 3"/>
          <p:cNvSpPr>
            <a:spLocks noGrp="1"/>
          </p:cNvSpPr>
          <p:nvPr>
            <p:ph type="sldNum" sz="quarter" idx="10"/>
          </p:nvPr>
        </p:nvSpPr>
        <p:spPr/>
        <p:txBody>
          <a:bodyPr/>
          <a:lstStyle/>
          <a:p>
            <a:pPr>
              <a:defRPr/>
            </a:pPr>
            <a:fld id="{BA44FAA9-51FA-4F6B-AC6F-9EF5239E7D33}" type="slidenum">
              <a:rPr lang="de-DE" smtClean="0"/>
              <a:pPr>
                <a:defRPr/>
              </a:pPr>
              <a:t>39</a:t>
            </a:fld>
            <a:endParaRPr lang="de-DE" dirty="0"/>
          </a:p>
        </p:txBody>
      </p:sp>
    </p:spTree>
    <p:extLst>
      <p:ext uri="{BB962C8B-B14F-4D97-AF65-F5344CB8AC3E}">
        <p14:creationId xmlns:p14="http://schemas.microsoft.com/office/powerpoint/2010/main" xmlns="" val="37669080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Done</a:t>
            </a:r>
            <a:endParaRPr lang="en-US" dirty="0"/>
          </a:p>
        </p:txBody>
      </p:sp>
      <p:sp>
        <p:nvSpPr>
          <p:cNvPr id="4" name="Slide Number Placeholder 3"/>
          <p:cNvSpPr>
            <a:spLocks noGrp="1"/>
          </p:cNvSpPr>
          <p:nvPr>
            <p:ph type="sldNum" sz="quarter" idx="10"/>
          </p:nvPr>
        </p:nvSpPr>
        <p:spPr/>
        <p:txBody>
          <a:bodyPr/>
          <a:lstStyle/>
          <a:p>
            <a:pPr>
              <a:defRPr/>
            </a:pPr>
            <a:fld id="{BA44FAA9-51FA-4F6B-AC6F-9EF5239E7D33}" type="slidenum">
              <a:rPr lang="de-DE" smtClean="0"/>
              <a:pPr>
                <a:defRPr/>
              </a:pPr>
              <a:t>40</a:t>
            </a:fld>
            <a:endParaRPr lang="de-DE" dirty="0"/>
          </a:p>
        </p:txBody>
      </p:sp>
    </p:spTree>
    <p:extLst>
      <p:ext uri="{BB962C8B-B14F-4D97-AF65-F5344CB8AC3E}">
        <p14:creationId xmlns:p14="http://schemas.microsoft.com/office/powerpoint/2010/main" xmlns="" val="1308452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A44FAA9-51FA-4F6B-AC6F-9EF5239E7D33}" type="slidenum">
              <a:rPr lang="de-DE" smtClean="0"/>
              <a:pPr>
                <a:defRPr/>
              </a:pPr>
              <a:t>7</a:t>
            </a:fld>
            <a:endParaRPr lang="de-DE" dirty="0"/>
          </a:p>
        </p:txBody>
      </p:sp>
    </p:spTree>
    <p:extLst>
      <p:ext uri="{BB962C8B-B14F-4D97-AF65-F5344CB8AC3E}">
        <p14:creationId xmlns:p14="http://schemas.microsoft.com/office/powerpoint/2010/main" xmlns="" val="40414832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63513" y="369888"/>
            <a:ext cx="6408737" cy="4438650"/>
          </a:xfrm>
        </p:spPr>
      </p:sp>
      <p:sp>
        <p:nvSpPr>
          <p:cNvPr id="3" name="Notizenplatzhalter 2"/>
          <p:cNvSpPr>
            <a:spLocks noGrp="1"/>
          </p:cNvSpPr>
          <p:nvPr>
            <p:ph type="body" idx="1"/>
          </p:nvPr>
        </p:nvSpPr>
        <p:spPr>
          <a:xfrm>
            <a:off x="673577" y="4933157"/>
            <a:ext cx="5388610" cy="4193183"/>
          </a:xfrm>
        </p:spPr>
        <p:txBody>
          <a:bodyPr/>
          <a:lstStyle/>
          <a:p>
            <a:endParaRPr lang="en-AU" dirty="0"/>
          </a:p>
        </p:txBody>
      </p:sp>
      <p:sp>
        <p:nvSpPr>
          <p:cNvPr id="4" name="Foliennummernplatzhalter 3"/>
          <p:cNvSpPr>
            <a:spLocks noGrp="1"/>
          </p:cNvSpPr>
          <p:nvPr>
            <p:ph type="sldNum" sz="quarter" idx="10"/>
          </p:nvPr>
        </p:nvSpPr>
        <p:spPr/>
        <p:txBody>
          <a:bodyPr/>
          <a:lstStyle/>
          <a:p>
            <a:pPr>
              <a:defRPr/>
            </a:pPr>
            <a:fld id="{BA44FAA9-51FA-4F6B-AC6F-9EF5239E7D33}" type="slidenum">
              <a:rPr lang="de-DE" smtClean="0"/>
              <a:pPr>
                <a:defRPr/>
              </a:pPr>
              <a:t>49</a:t>
            </a:fld>
            <a:endParaRPr lang="de-DE" dirty="0"/>
          </a:p>
        </p:txBody>
      </p:sp>
    </p:spTree>
    <p:extLst>
      <p:ext uri="{BB962C8B-B14F-4D97-AF65-F5344CB8AC3E}">
        <p14:creationId xmlns:p14="http://schemas.microsoft.com/office/powerpoint/2010/main" xmlns="" val="3007198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A44FAA9-51FA-4F6B-AC6F-9EF5239E7D33}" type="slidenum">
              <a:rPr lang="de-DE" smtClean="0"/>
              <a:pPr>
                <a:defRPr/>
              </a:pPr>
              <a:t>8</a:t>
            </a:fld>
            <a:endParaRPr lang="de-DE" dirty="0"/>
          </a:p>
        </p:txBody>
      </p:sp>
    </p:spTree>
    <p:extLst>
      <p:ext uri="{BB962C8B-B14F-4D97-AF65-F5344CB8AC3E}">
        <p14:creationId xmlns:p14="http://schemas.microsoft.com/office/powerpoint/2010/main" xmlns="" val="1395611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Aparna, Please format this process</a:t>
            </a:r>
            <a:endParaRPr lang="en-US" dirty="0"/>
          </a:p>
        </p:txBody>
      </p:sp>
      <p:sp>
        <p:nvSpPr>
          <p:cNvPr id="4" name="Slide Number Placeholder 3"/>
          <p:cNvSpPr>
            <a:spLocks noGrp="1"/>
          </p:cNvSpPr>
          <p:nvPr>
            <p:ph type="sldNum" sz="quarter" idx="10"/>
          </p:nvPr>
        </p:nvSpPr>
        <p:spPr/>
        <p:txBody>
          <a:bodyPr/>
          <a:lstStyle/>
          <a:p>
            <a:pPr>
              <a:defRPr/>
            </a:pPr>
            <a:fld id="{BA44FAA9-51FA-4F6B-AC6F-9EF5239E7D33}" type="slidenum">
              <a:rPr lang="de-DE" smtClean="0"/>
              <a:pPr>
                <a:defRPr/>
              </a:pPr>
              <a:t>11</a:t>
            </a:fld>
            <a:endParaRPr lang="de-DE" dirty="0"/>
          </a:p>
        </p:txBody>
      </p:sp>
    </p:spTree>
    <p:extLst>
      <p:ext uri="{BB962C8B-B14F-4D97-AF65-F5344CB8AC3E}">
        <p14:creationId xmlns:p14="http://schemas.microsoft.com/office/powerpoint/2010/main" xmlns="" val="2171181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A44FAA9-51FA-4F6B-AC6F-9EF5239E7D33}" type="slidenum">
              <a:rPr lang="de-DE" smtClean="0"/>
              <a:pPr>
                <a:defRPr/>
              </a:pPr>
              <a:t>12</a:t>
            </a:fld>
            <a:endParaRPr lang="de-DE" dirty="0"/>
          </a:p>
        </p:txBody>
      </p:sp>
    </p:spTree>
    <p:extLst>
      <p:ext uri="{BB962C8B-B14F-4D97-AF65-F5344CB8AC3E}">
        <p14:creationId xmlns:p14="http://schemas.microsoft.com/office/powerpoint/2010/main" xmlns="" val="109507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A44FAA9-51FA-4F6B-AC6F-9EF5239E7D33}" type="slidenum">
              <a:rPr lang="de-DE" smtClean="0"/>
              <a:pPr>
                <a:defRPr/>
              </a:pPr>
              <a:t>15</a:t>
            </a:fld>
            <a:endParaRPr lang="de-DE" dirty="0"/>
          </a:p>
        </p:txBody>
      </p:sp>
    </p:spTree>
    <p:extLst>
      <p:ext uri="{BB962C8B-B14F-4D97-AF65-F5344CB8AC3E}">
        <p14:creationId xmlns:p14="http://schemas.microsoft.com/office/powerpoint/2010/main" xmlns="" val="603023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A44FAA9-51FA-4F6B-AC6F-9EF5239E7D33}" type="slidenum">
              <a:rPr lang="de-DE" smtClean="0"/>
              <a:pPr>
                <a:defRPr/>
              </a:pPr>
              <a:t>16</a:t>
            </a:fld>
            <a:endParaRPr lang="de-DE" dirty="0"/>
          </a:p>
        </p:txBody>
      </p:sp>
    </p:spTree>
    <p:extLst>
      <p:ext uri="{BB962C8B-B14F-4D97-AF65-F5344CB8AC3E}">
        <p14:creationId xmlns:p14="http://schemas.microsoft.com/office/powerpoint/2010/main" xmlns="" val="2919873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A44FAA9-51FA-4F6B-AC6F-9EF5239E7D33}" type="slidenum">
              <a:rPr lang="de-DE" smtClean="0"/>
              <a:pPr>
                <a:defRPr/>
              </a:pPr>
              <a:t>19</a:t>
            </a:fld>
            <a:endParaRPr lang="de-DE" dirty="0"/>
          </a:p>
        </p:txBody>
      </p:sp>
    </p:spTree>
    <p:extLst>
      <p:ext uri="{BB962C8B-B14F-4D97-AF65-F5344CB8AC3E}">
        <p14:creationId xmlns:p14="http://schemas.microsoft.com/office/powerpoint/2010/main" xmlns="" val="16271054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slideMaster" Target="../slideMasters/slideMaster1.xml"/><Relationship Id="rId4"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4" name="Objekt 43" hidden="1"/>
          <p:cNvGraphicFramePr>
            <a:graphicFrameLocks/>
          </p:cNvGraphicFramePr>
          <p:nvPr>
            <p:custDataLst>
              <p:tags r:id="rId2"/>
            </p:custDataLst>
          </p:nvPr>
        </p:nvGraphicFramePr>
        <p:xfrm>
          <a:off x="0" y="0"/>
          <a:ext cx="171979" cy="158750"/>
        </p:xfrm>
        <a:graphic>
          <a:graphicData uri="http://schemas.openxmlformats.org/presentationml/2006/ole">
            <p:oleObj spid="_x0000_s10497" name="think-cell Slide" r:id="rId4" imgW="0" imgH="0" progId="">
              <p:embed/>
            </p:oleObj>
          </a:graphicData>
        </a:graphic>
      </p:graphicFrame>
    </p:spTree>
  </p:cSld>
  <p:clrMapOvr>
    <a:masterClrMapping/>
  </p:clrMapOvr>
  <p:timing>
    <p:tnLst>
      <p:par>
        <p:cTn id="1" dur="indefinite" restart="never" nodeType="tmRoot"/>
      </p:par>
    </p:tnLst>
  </p:timing>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Inhaltsplatzhalter 2"/>
          <p:cNvSpPr>
            <a:spLocks noGrp="1"/>
          </p:cNvSpPr>
          <p:nvPr>
            <p:ph idx="1"/>
          </p:nvPr>
        </p:nvSpPr>
        <p:spPr>
          <a:xfrm>
            <a:off x="507340" y="1640438"/>
            <a:ext cx="8891323" cy="4741311"/>
          </a:xfrm>
          <a:prstGeom prst="rect">
            <a:avLst/>
          </a:prstGeom>
          <a:noFill/>
          <a:ln w="12700">
            <a:noFill/>
            <a:miter lim="800000"/>
            <a:headEnd/>
            <a:tailEnd/>
          </a:ln>
        </p:spPr>
        <p:txBody>
          <a:bodyPr vert="horz" wrap="square" lIns="0" tIns="36000" rIns="0" bIns="0" numCol="1" anchor="t" anchorCtr="0" compatLnSpc="1">
            <a:prstTxWarp prst="textNoShape">
              <a:avLst/>
            </a:prstTxWarp>
          </a:bodyPr>
          <a:lstStyle>
            <a:lvl1pPr marL="271463" indent="-271463" algn="l" rtl="0" eaLnBrk="1" fontAlgn="base" hangingPunct="1">
              <a:spcBef>
                <a:spcPts val="800"/>
              </a:spcBef>
              <a:spcAft>
                <a:spcPct val="0"/>
              </a:spcAft>
              <a:buClr>
                <a:schemeClr val="tx1"/>
              </a:buClr>
              <a:buFont typeface="Arial" pitchFamily="34" charset="0"/>
              <a:defRPr lang="de-DE" sz="2000" dirty="0" smtClean="0">
                <a:solidFill>
                  <a:schemeClr val="tx1"/>
                </a:solidFill>
                <a:latin typeface="Tw Cen MT" panose="020B0602020104020603" pitchFamily="34" charset="0"/>
                <a:ea typeface="+mn-ea"/>
                <a:cs typeface="+mn-cs"/>
              </a:defRPr>
            </a:lvl1pPr>
            <a:lvl2pPr marL="444500" indent="-173038" algn="l" rtl="0" eaLnBrk="1" fontAlgn="base" hangingPunct="1">
              <a:spcBef>
                <a:spcPts val="800"/>
              </a:spcBef>
              <a:spcAft>
                <a:spcPct val="0"/>
              </a:spcAft>
              <a:buClr>
                <a:schemeClr val="tx1"/>
              </a:buClr>
              <a:buFont typeface="Arial" pitchFamily="34" charset="0"/>
              <a:defRPr lang="de-DE" sz="1800" dirty="0" smtClean="0">
                <a:solidFill>
                  <a:schemeClr val="tx1"/>
                </a:solidFill>
                <a:latin typeface="Tw Cen MT" panose="020B0602020104020603" pitchFamily="34" charset="0"/>
                <a:ea typeface="+mn-ea"/>
                <a:cs typeface="+mn-cs"/>
              </a:defRPr>
            </a:lvl2pPr>
            <a:lvl3pPr marL="625475" indent="-180975" algn="l" rtl="0" eaLnBrk="1" fontAlgn="base" hangingPunct="1">
              <a:spcBef>
                <a:spcPts val="800"/>
              </a:spcBef>
              <a:spcAft>
                <a:spcPct val="0"/>
              </a:spcAft>
              <a:buClr>
                <a:schemeClr val="tx1"/>
              </a:buClr>
              <a:buFont typeface="Arial" pitchFamily="34" charset="0"/>
              <a:tabLst/>
              <a:defRPr lang="de-DE" sz="1600" dirty="0" smtClean="0">
                <a:solidFill>
                  <a:schemeClr val="tx1"/>
                </a:solidFill>
                <a:latin typeface="Tw Cen MT" panose="020B0602020104020603" pitchFamily="34" charset="0"/>
                <a:ea typeface="+mn-ea"/>
                <a:cs typeface="+mn-cs"/>
              </a:defRPr>
            </a:lvl3pPr>
            <a:lvl4pPr marL="808038" indent="-182563" algn="l" rtl="0" eaLnBrk="1" fontAlgn="base" hangingPunct="1">
              <a:spcBef>
                <a:spcPts val="800"/>
              </a:spcBef>
              <a:spcAft>
                <a:spcPct val="0"/>
              </a:spcAft>
              <a:buClr>
                <a:schemeClr val="tx1"/>
              </a:buClr>
              <a:buFont typeface="Arial" pitchFamily="34" charset="0"/>
              <a:defRPr lang="de-DE" sz="1400" dirty="0" smtClean="0">
                <a:solidFill>
                  <a:schemeClr val="tx1"/>
                </a:solidFill>
                <a:latin typeface="Tw Cen MT" panose="020B0602020104020603" pitchFamily="34" charset="0"/>
                <a:ea typeface="+mn-ea"/>
                <a:cs typeface="+mn-cs"/>
              </a:defRPr>
            </a:lvl4pPr>
            <a:lvl5pPr marL="989013" indent="-180975" algn="l" rtl="0" eaLnBrk="1" fontAlgn="base" hangingPunct="1">
              <a:spcBef>
                <a:spcPts val="800"/>
              </a:spcBef>
              <a:spcAft>
                <a:spcPct val="0"/>
              </a:spcAft>
              <a:buClr>
                <a:schemeClr val="tx1"/>
              </a:buClr>
              <a:buFont typeface="Arial" pitchFamily="34" charset="0"/>
              <a:defRPr lang="de-DE" sz="1200" dirty="0">
                <a:solidFill>
                  <a:schemeClr val="tx1"/>
                </a:solidFill>
                <a:latin typeface="Tw Cen MT" panose="020B0602020104020603" pitchFamily="34" charset="0"/>
                <a:ea typeface="+mn-ea"/>
                <a:cs typeface="+mn-cs"/>
              </a:defRPr>
            </a:lvl5pPr>
          </a:lstStyle>
          <a:p>
            <a:pPr lvl="0"/>
            <a:r>
              <a:rPr lang="en-US" noProof="0" dirty="0" err="1" smtClean="0"/>
              <a:t>Textmasterformate</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sp>
        <p:nvSpPr>
          <p:cNvPr id="9" name="Textplatzhalter 2"/>
          <p:cNvSpPr>
            <a:spLocks noGrp="1"/>
          </p:cNvSpPr>
          <p:nvPr>
            <p:ph type="body" idx="13"/>
          </p:nvPr>
        </p:nvSpPr>
        <p:spPr>
          <a:xfrm>
            <a:off x="507340" y="1102301"/>
            <a:ext cx="8891323" cy="538138"/>
          </a:xfrm>
          <a:prstGeom prst="rect">
            <a:avLst/>
          </a:prstGeom>
          <a:noFill/>
        </p:spPr>
        <p:txBody>
          <a:bodyPr wrap="square" lIns="0" tIns="72000" rIns="0" bIns="36000">
            <a:noAutofit/>
          </a:bodyPr>
          <a:lstStyle>
            <a:lvl1pPr marL="0" indent="0">
              <a:buNone/>
              <a:defRPr lang="de-DE" sz="2000" b="1" dirty="0" smtClean="0">
                <a:solidFill>
                  <a:schemeClr val="accent2"/>
                </a:solidFill>
                <a:latin typeface="Tw Cen MT" panose="020B0602020104020603"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176213" lvl="0" indent="-176213" algn="l" rtl="0" eaLnBrk="1" fontAlgn="base" hangingPunct="1">
              <a:spcBef>
                <a:spcPts val="800"/>
              </a:spcBef>
              <a:spcAft>
                <a:spcPct val="0"/>
              </a:spcAft>
              <a:buClr>
                <a:schemeClr val="tx1"/>
              </a:buClr>
              <a:buFontTx/>
              <a:buNone/>
            </a:pPr>
            <a:r>
              <a:rPr lang="en-US" noProof="0" dirty="0" err="1" smtClean="0"/>
              <a:t>Textmasterformate</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p:txBody>
      </p:sp>
      <p:sp>
        <p:nvSpPr>
          <p:cNvPr id="4" name="Titel 3"/>
          <p:cNvSpPr>
            <a:spLocks noGrp="1"/>
          </p:cNvSpPr>
          <p:nvPr>
            <p:ph type="title"/>
          </p:nvPr>
        </p:nvSpPr>
        <p:spPr/>
        <p:txBody>
          <a:bodyPr/>
          <a:lstStyle>
            <a:lvl1pPr>
              <a:defRPr sz="2400">
                <a:latin typeface="Univers for KPMG" panose="020B0603020202020204" pitchFamily="34" charset="0"/>
              </a:defRPr>
            </a:lvl1pPr>
          </a:lstStyle>
          <a:p>
            <a:r>
              <a:rPr lang="de-DE" dirty="0" smtClean="0"/>
              <a:t>Titelmasterformat durch Klicken bearbeiten</a:t>
            </a:r>
            <a:endParaRPr lang="de-DE" dirty="0"/>
          </a:p>
        </p:txBody>
      </p:sp>
    </p:spTree>
  </p:cSld>
  <p:clrMapOvr>
    <a:masterClrMapping/>
  </p:clrMapOvr>
  <p:timing>
    <p:tnLst>
      <p:par>
        <p:cTn id="1" dur="indefinite" restart="never" nodeType="tmRoot"/>
      </p:par>
    </p:tnLst>
  </p:timing>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Inhaltsplatzhalter 2"/>
          <p:cNvSpPr>
            <a:spLocks noGrp="1"/>
          </p:cNvSpPr>
          <p:nvPr>
            <p:ph idx="1"/>
          </p:nvPr>
        </p:nvSpPr>
        <p:spPr>
          <a:xfrm>
            <a:off x="507340" y="1102301"/>
            <a:ext cx="8891323" cy="5279450"/>
          </a:xfrm>
          <a:prstGeom prst="rect">
            <a:avLst/>
          </a:prstGeom>
          <a:noFill/>
          <a:ln w="12700">
            <a:noFill/>
            <a:miter lim="800000"/>
            <a:headEnd/>
            <a:tailEnd/>
          </a:ln>
        </p:spPr>
        <p:txBody>
          <a:bodyPr vert="horz" wrap="square" lIns="0" tIns="72000" rIns="0" bIns="0" numCol="1" anchor="t" anchorCtr="0" compatLnSpc="1">
            <a:prstTxWarp prst="textNoShape">
              <a:avLst/>
            </a:prstTxWarp>
          </a:bodyPr>
          <a:lstStyle>
            <a:lvl1pPr marL="271463" indent="-271463" algn="l" rtl="0" eaLnBrk="1" fontAlgn="base" hangingPunct="1">
              <a:spcBef>
                <a:spcPts val="800"/>
              </a:spcBef>
              <a:spcAft>
                <a:spcPct val="0"/>
              </a:spcAft>
              <a:buClr>
                <a:schemeClr val="tx1"/>
              </a:buClr>
              <a:buFont typeface="Arial" pitchFamily="34" charset="0"/>
              <a:defRPr lang="de-DE" sz="2000" dirty="0" smtClean="0">
                <a:solidFill>
                  <a:schemeClr val="tx1"/>
                </a:solidFill>
                <a:latin typeface="Univers KPMG"/>
                <a:ea typeface="+mn-ea"/>
                <a:cs typeface="+mn-cs"/>
              </a:defRPr>
            </a:lvl1pPr>
            <a:lvl2pPr marL="449263" indent="-182563" algn="l" rtl="0" eaLnBrk="1" fontAlgn="base" hangingPunct="1">
              <a:spcBef>
                <a:spcPts val="800"/>
              </a:spcBef>
              <a:spcAft>
                <a:spcPct val="0"/>
              </a:spcAft>
              <a:buClr>
                <a:schemeClr val="tx1"/>
              </a:buClr>
              <a:buFont typeface="Arial" pitchFamily="34" charset="0"/>
              <a:defRPr lang="de-DE" sz="1800" dirty="0" smtClean="0">
                <a:solidFill>
                  <a:schemeClr val="tx1"/>
                </a:solidFill>
                <a:latin typeface="Univers KPMG"/>
                <a:ea typeface="+mn-ea"/>
                <a:cs typeface="+mn-cs"/>
              </a:defRPr>
            </a:lvl2pPr>
            <a:lvl3pPr marL="625475" indent="-176213" algn="l" rtl="0" eaLnBrk="1" fontAlgn="base" hangingPunct="1">
              <a:spcBef>
                <a:spcPts val="800"/>
              </a:spcBef>
              <a:spcAft>
                <a:spcPct val="0"/>
              </a:spcAft>
              <a:buClr>
                <a:schemeClr val="tx1"/>
              </a:buClr>
              <a:buFont typeface="Arial" pitchFamily="34" charset="0"/>
              <a:defRPr lang="de-DE" sz="1600" dirty="0" smtClean="0">
                <a:solidFill>
                  <a:schemeClr val="tx1"/>
                </a:solidFill>
                <a:latin typeface="Univers KPMG"/>
                <a:ea typeface="+mn-ea"/>
                <a:cs typeface="+mn-cs"/>
              </a:defRPr>
            </a:lvl3pPr>
            <a:lvl4pPr marL="808038" indent="-182563" algn="l" rtl="0" eaLnBrk="1" fontAlgn="base" hangingPunct="1">
              <a:spcBef>
                <a:spcPts val="800"/>
              </a:spcBef>
              <a:spcAft>
                <a:spcPct val="0"/>
              </a:spcAft>
              <a:buClr>
                <a:schemeClr val="tx1"/>
              </a:buClr>
              <a:buFont typeface="Arial" pitchFamily="34" charset="0"/>
              <a:defRPr lang="de-DE" sz="1400" dirty="0" smtClean="0">
                <a:solidFill>
                  <a:schemeClr val="tx1"/>
                </a:solidFill>
                <a:latin typeface="Univers KPMG"/>
                <a:ea typeface="+mn-ea"/>
                <a:cs typeface="+mn-cs"/>
              </a:defRPr>
            </a:lvl4pPr>
            <a:lvl5pPr marL="982663" indent="-174625" algn="l" rtl="0" eaLnBrk="1" fontAlgn="base" hangingPunct="1">
              <a:spcBef>
                <a:spcPts val="800"/>
              </a:spcBef>
              <a:spcAft>
                <a:spcPct val="0"/>
              </a:spcAft>
              <a:buClr>
                <a:schemeClr val="tx1"/>
              </a:buClr>
              <a:buFont typeface="Arial" pitchFamily="34" charset="0"/>
              <a:defRPr lang="de-DE" sz="1200" dirty="0">
                <a:solidFill>
                  <a:schemeClr val="tx1"/>
                </a:solidFill>
                <a:latin typeface="Univers KPMG"/>
                <a:ea typeface="+mn-ea"/>
                <a:cs typeface="+mn-cs"/>
              </a:defRPr>
            </a:lvl5pPr>
          </a:lstStyle>
          <a:p>
            <a:pPr lvl="0"/>
            <a:r>
              <a:rPr lang="en-US" noProof="0" dirty="0" err="1" smtClean="0"/>
              <a:t>Textmasterformate</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sp>
        <p:nvSpPr>
          <p:cNvPr id="3" name="Titel 2"/>
          <p:cNvSpPr>
            <a:spLocks noGrp="1"/>
          </p:cNvSpPr>
          <p:nvPr>
            <p:ph type="title"/>
          </p:nvPr>
        </p:nvSpPr>
        <p:spPr/>
        <p:txBody>
          <a:bodyPr/>
          <a:lstStyle>
            <a:lvl1pPr>
              <a:defRPr sz="2400">
                <a:latin typeface="Univers for KPMG" panose="020B0603020202020204" pitchFamily="34" charset="0"/>
              </a:defRPr>
            </a:lvl1pPr>
          </a:lstStyle>
          <a:p>
            <a:r>
              <a:rPr lang="de-DE" dirty="0" smtClean="0"/>
              <a:t>Titelmasterformat durch Klicken bearbeiten</a:t>
            </a:r>
            <a:endParaRPr lang="de-DE" dirty="0"/>
          </a:p>
        </p:txBody>
      </p:sp>
    </p:spTree>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Two Columns Content">
    <p:spTree>
      <p:nvGrpSpPr>
        <p:cNvPr id="1" name=""/>
        <p:cNvGrpSpPr/>
        <p:nvPr/>
      </p:nvGrpSpPr>
      <p:grpSpPr>
        <a:xfrm>
          <a:off x="0" y="0"/>
          <a:ext cx="0" cy="0"/>
          <a:chOff x="0" y="0"/>
          <a:chExt cx="0" cy="0"/>
        </a:xfrm>
      </p:grpSpPr>
      <p:graphicFrame>
        <p:nvGraphicFramePr>
          <p:cNvPr id="10" name="Objekt 9" hidden="1"/>
          <p:cNvGraphicFramePr>
            <a:graphicFrameLocks/>
          </p:cNvGraphicFramePr>
          <p:nvPr>
            <p:custDataLst>
              <p:tags r:id="rId2"/>
            </p:custDataLst>
          </p:nvPr>
        </p:nvGraphicFramePr>
        <p:xfrm>
          <a:off x="0" y="0"/>
          <a:ext cx="171979" cy="158750"/>
        </p:xfrm>
        <a:graphic>
          <a:graphicData uri="http://schemas.openxmlformats.org/presentationml/2006/ole">
            <p:oleObj spid="_x0000_s11520" name="think-cell Slide" r:id="rId6" imgW="0" imgH="0" progId="">
              <p:embed/>
            </p:oleObj>
          </a:graphicData>
        </a:graphic>
      </p:graphicFrame>
      <p:sp>
        <p:nvSpPr>
          <p:cNvPr id="7" name="Textplatzhalter 6"/>
          <p:cNvSpPr>
            <a:spLocks noGrp="1"/>
          </p:cNvSpPr>
          <p:nvPr>
            <p:ph type="body" sz="quarter" idx="13"/>
            <p:custDataLst>
              <p:tags r:id="rId3"/>
            </p:custDataLst>
          </p:nvPr>
        </p:nvSpPr>
        <p:spPr>
          <a:xfrm>
            <a:off x="507340" y="1102301"/>
            <a:ext cx="4250661" cy="440230"/>
          </a:xfrm>
          <a:prstGeom prst="rect">
            <a:avLst/>
          </a:prstGeom>
          <a:noFill/>
          <a:ln w="12700">
            <a:noFill/>
            <a:miter lim="800000"/>
            <a:headEnd/>
            <a:tailEnd/>
          </a:ln>
        </p:spPr>
        <p:txBody>
          <a:bodyPr vert="horz" wrap="square" lIns="0" tIns="72000" rIns="0" bIns="36000" numCol="1" anchor="t" anchorCtr="0" compatLnSpc="1">
            <a:prstTxWarp prst="textNoShape">
              <a:avLst/>
            </a:prstTxWarp>
            <a:noAutofit/>
          </a:bodyPr>
          <a:lstStyle>
            <a:lvl1pPr marL="0" indent="0">
              <a:buFontTx/>
              <a:buNone/>
              <a:defRPr lang="en-US" sz="2000" b="1" dirty="0">
                <a:solidFill>
                  <a:schemeClr val="accent2"/>
                </a:solidFill>
                <a:latin typeface="+mn-lt"/>
                <a:ea typeface="+mn-ea"/>
                <a:cs typeface="+mn-cs"/>
              </a:defRPr>
            </a:lvl1pPr>
            <a:lvl2pPr marL="0" indent="0">
              <a:defRPr b="1">
                <a:solidFill>
                  <a:schemeClr val="accent3"/>
                </a:solidFill>
              </a:defRPr>
            </a:lvl2pPr>
            <a:lvl3pPr>
              <a:defRPr b="1">
                <a:solidFill>
                  <a:schemeClr val="accent3"/>
                </a:solidFill>
              </a:defRPr>
            </a:lvl3pPr>
          </a:lstStyle>
          <a:p>
            <a:pPr marL="0" lvl="0" indent="0" algn="l" rtl="0" eaLnBrk="1" fontAlgn="base" hangingPunct="1">
              <a:spcBef>
                <a:spcPts val="800"/>
              </a:spcBef>
              <a:spcAft>
                <a:spcPct val="0"/>
              </a:spcAft>
              <a:buClr>
                <a:schemeClr val="tx1"/>
              </a:buClr>
              <a:buFontTx/>
              <a:buNone/>
            </a:pPr>
            <a:r>
              <a:rPr lang="en-US" noProof="0" dirty="0" err="1" smtClean="0"/>
              <a:t>Textmasterformate</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a:p>
        </p:txBody>
      </p:sp>
      <p:sp>
        <p:nvSpPr>
          <p:cNvPr id="8" name="Textplatzhalter 6"/>
          <p:cNvSpPr>
            <a:spLocks noGrp="1"/>
          </p:cNvSpPr>
          <p:nvPr>
            <p:ph type="body" sz="quarter" idx="14"/>
            <p:custDataLst>
              <p:tags r:id="rId4"/>
            </p:custDataLst>
          </p:nvPr>
        </p:nvSpPr>
        <p:spPr>
          <a:xfrm>
            <a:off x="5148000" y="1102301"/>
            <a:ext cx="4250663" cy="440230"/>
          </a:xfrm>
          <a:prstGeom prst="rect">
            <a:avLst/>
          </a:prstGeom>
          <a:noFill/>
          <a:ln w="12700">
            <a:noFill/>
            <a:miter lim="800000"/>
            <a:headEnd/>
            <a:tailEnd/>
          </a:ln>
        </p:spPr>
        <p:txBody>
          <a:bodyPr vert="horz" wrap="square" lIns="0" tIns="72000" rIns="0" bIns="36000" numCol="1" anchor="t" anchorCtr="0" compatLnSpc="1">
            <a:prstTxWarp prst="textNoShape">
              <a:avLst/>
            </a:prstTxWarp>
            <a:noAutofit/>
          </a:bodyPr>
          <a:lstStyle>
            <a:lvl1pPr marL="0" indent="0">
              <a:buFontTx/>
              <a:buNone/>
              <a:defRPr lang="en-US" sz="2000" b="1" dirty="0">
                <a:solidFill>
                  <a:schemeClr val="accent2"/>
                </a:solidFill>
                <a:latin typeface="+mn-lt"/>
                <a:ea typeface="+mn-ea"/>
                <a:cs typeface="+mn-cs"/>
              </a:defRPr>
            </a:lvl1pPr>
            <a:lvl2pPr marL="0" indent="0">
              <a:defRPr b="1">
                <a:solidFill>
                  <a:schemeClr val="accent3"/>
                </a:solidFill>
              </a:defRPr>
            </a:lvl2pPr>
            <a:lvl3pPr>
              <a:defRPr b="1">
                <a:solidFill>
                  <a:schemeClr val="accent3"/>
                </a:solidFill>
              </a:defRPr>
            </a:lvl3pPr>
          </a:lstStyle>
          <a:p>
            <a:pPr marL="0" lvl="0" indent="0" algn="l" rtl="0" eaLnBrk="1" fontAlgn="base" hangingPunct="1">
              <a:spcBef>
                <a:spcPts val="800"/>
              </a:spcBef>
              <a:spcAft>
                <a:spcPct val="0"/>
              </a:spcAft>
              <a:buClr>
                <a:schemeClr val="tx1"/>
              </a:buClr>
              <a:buFontTx/>
              <a:buNone/>
            </a:pPr>
            <a:r>
              <a:rPr lang="en-US" noProof="0" dirty="0" err="1" smtClean="0"/>
              <a:t>Textmasterformate</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a:p>
        </p:txBody>
      </p:sp>
      <p:sp>
        <p:nvSpPr>
          <p:cNvPr id="9" name="Inhaltsplatzhalter 2"/>
          <p:cNvSpPr>
            <a:spLocks noGrp="1"/>
          </p:cNvSpPr>
          <p:nvPr>
            <p:ph idx="1"/>
          </p:nvPr>
        </p:nvSpPr>
        <p:spPr>
          <a:xfrm>
            <a:off x="507340" y="1640438"/>
            <a:ext cx="4250660" cy="4741312"/>
          </a:xfrm>
          <a:prstGeom prst="rect">
            <a:avLst/>
          </a:prstGeom>
          <a:noFill/>
          <a:ln w="12700">
            <a:noFill/>
            <a:miter lim="800000"/>
            <a:headEnd/>
            <a:tailEnd/>
          </a:ln>
        </p:spPr>
        <p:txBody>
          <a:bodyPr vert="horz" wrap="square" lIns="0" tIns="36000" rIns="0" bIns="0" numCol="1" anchor="t" anchorCtr="0" compatLnSpc="1">
            <a:prstTxWarp prst="textNoShape">
              <a:avLst/>
            </a:prstTxWarp>
          </a:bodyPr>
          <a:lstStyle>
            <a:lvl1pPr marL="271463" indent="-271463" algn="l" rtl="0" eaLnBrk="1" fontAlgn="base" hangingPunct="1">
              <a:spcBef>
                <a:spcPts val="800"/>
              </a:spcBef>
              <a:spcAft>
                <a:spcPct val="0"/>
              </a:spcAft>
              <a:buClr>
                <a:schemeClr val="tx1"/>
              </a:buClr>
              <a:buFont typeface="Arial" pitchFamily="34" charset="0"/>
              <a:defRPr lang="de-DE" sz="2000" dirty="0" smtClean="0">
                <a:solidFill>
                  <a:schemeClr val="tx1"/>
                </a:solidFill>
                <a:latin typeface="+mn-lt"/>
                <a:ea typeface="+mn-ea"/>
                <a:cs typeface="+mn-cs"/>
              </a:defRPr>
            </a:lvl1pPr>
            <a:lvl2pPr marL="449263" indent="-182563" algn="l" rtl="0" eaLnBrk="1" fontAlgn="base" hangingPunct="1">
              <a:spcBef>
                <a:spcPts val="800"/>
              </a:spcBef>
              <a:spcAft>
                <a:spcPct val="0"/>
              </a:spcAft>
              <a:buClr>
                <a:schemeClr val="tx1"/>
              </a:buClr>
              <a:buFont typeface="Arial" pitchFamily="34" charset="0"/>
              <a:defRPr lang="de-DE" sz="1800" dirty="0" smtClean="0">
                <a:solidFill>
                  <a:schemeClr val="tx1"/>
                </a:solidFill>
                <a:latin typeface="+mn-lt"/>
                <a:ea typeface="+mn-ea"/>
                <a:cs typeface="+mn-cs"/>
              </a:defRPr>
            </a:lvl2pPr>
            <a:lvl3pPr marL="625475" indent="-176213" algn="l" rtl="0" eaLnBrk="1" fontAlgn="base" hangingPunct="1">
              <a:spcBef>
                <a:spcPts val="800"/>
              </a:spcBef>
              <a:spcAft>
                <a:spcPct val="0"/>
              </a:spcAft>
              <a:buClr>
                <a:schemeClr val="tx1"/>
              </a:buClr>
              <a:buFont typeface="Arial" pitchFamily="34" charset="0"/>
              <a:defRPr lang="de-DE" sz="1600" dirty="0" smtClean="0">
                <a:solidFill>
                  <a:schemeClr val="tx1"/>
                </a:solidFill>
                <a:latin typeface="+mn-lt"/>
                <a:ea typeface="+mn-ea"/>
                <a:cs typeface="+mn-cs"/>
              </a:defRPr>
            </a:lvl3pPr>
            <a:lvl4pPr marL="808038" indent="-182563" algn="l" rtl="0" eaLnBrk="1" fontAlgn="base" hangingPunct="1">
              <a:spcBef>
                <a:spcPts val="800"/>
              </a:spcBef>
              <a:spcAft>
                <a:spcPct val="0"/>
              </a:spcAft>
              <a:buClr>
                <a:schemeClr val="tx1"/>
              </a:buClr>
              <a:buFont typeface="Arial" pitchFamily="34" charset="0"/>
              <a:defRPr lang="de-DE" sz="1400" dirty="0" smtClean="0">
                <a:solidFill>
                  <a:schemeClr val="tx1"/>
                </a:solidFill>
                <a:latin typeface="+mn-lt"/>
                <a:ea typeface="+mn-ea"/>
                <a:cs typeface="+mn-cs"/>
              </a:defRPr>
            </a:lvl4pPr>
            <a:lvl5pPr marL="982663" indent="-174625" algn="l" rtl="0" eaLnBrk="1" fontAlgn="base" hangingPunct="1">
              <a:spcBef>
                <a:spcPts val="800"/>
              </a:spcBef>
              <a:spcAft>
                <a:spcPct val="0"/>
              </a:spcAft>
              <a:buClr>
                <a:schemeClr val="tx1"/>
              </a:buClr>
              <a:buFont typeface="Arial" pitchFamily="34" charset="0"/>
              <a:defRPr lang="de-DE" sz="1200" dirty="0">
                <a:solidFill>
                  <a:schemeClr val="tx1"/>
                </a:solidFill>
                <a:latin typeface="+mn-lt"/>
                <a:ea typeface="+mn-ea"/>
                <a:cs typeface="+mn-cs"/>
              </a:defRPr>
            </a:lvl5pPr>
          </a:lstStyle>
          <a:p>
            <a:pPr lvl="0"/>
            <a:r>
              <a:rPr lang="en-US" noProof="0" dirty="0" err="1" smtClean="0"/>
              <a:t>Textmasterformate</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sp>
        <p:nvSpPr>
          <p:cNvPr id="11" name="Inhaltsplatzhalter 2"/>
          <p:cNvSpPr>
            <a:spLocks noGrp="1"/>
          </p:cNvSpPr>
          <p:nvPr>
            <p:ph idx="15"/>
          </p:nvPr>
        </p:nvSpPr>
        <p:spPr>
          <a:xfrm>
            <a:off x="5148000" y="1640438"/>
            <a:ext cx="4263884" cy="4741312"/>
          </a:xfrm>
          <a:prstGeom prst="rect">
            <a:avLst/>
          </a:prstGeom>
          <a:noFill/>
          <a:ln w="12700">
            <a:noFill/>
            <a:miter lim="800000"/>
            <a:headEnd/>
            <a:tailEnd/>
          </a:ln>
        </p:spPr>
        <p:txBody>
          <a:bodyPr vert="horz" wrap="square" lIns="0" tIns="36000" rIns="0" bIns="0" numCol="1" anchor="t" anchorCtr="0" compatLnSpc="1">
            <a:prstTxWarp prst="textNoShape">
              <a:avLst/>
            </a:prstTxWarp>
          </a:bodyPr>
          <a:lstStyle>
            <a:lvl1pPr marL="271463" indent="-271463" algn="l" rtl="0" eaLnBrk="1" fontAlgn="base" hangingPunct="1">
              <a:spcBef>
                <a:spcPts val="800"/>
              </a:spcBef>
              <a:spcAft>
                <a:spcPct val="0"/>
              </a:spcAft>
              <a:buClr>
                <a:schemeClr val="tx1"/>
              </a:buClr>
              <a:buFont typeface="Arial" pitchFamily="34" charset="0"/>
              <a:defRPr lang="de-DE" sz="2000" dirty="0" smtClean="0">
                <a:solidFill>
                  <a:schemeClr val="tx1"/>
                </a:solidFill>
                <a:latin typeface="+mn-lt"/>
                <a:ea typeface="+mn-ea"/>
                <a:cs typeface="+mn-cs"/>
              </a:defRPr>
            </a:lvl1pPr>
            <a:lvl2pPr marL="449263" indent="-182563" algn="l" rtl="0" eaLnBrk="1" fontAlgn="base" hangingPunct="1">
              <a:spcBef>
                <a:spcPts val="800"/>
              </a:spcBef>
              <a:spcAft>
                <a:spcPct val="0"/>
              </a:spcAft>
              <a:buClr>
                <a:schemeClr val="tx1"/>
              </a:buClr>
              <a:buFont typeface="Arial" pitchFamily="34" charset="0"/>
              <a:defRPr lang="de-DE" sz="1800" dirty="0" smtClean="0">
                <a:solidFill>
                  <a:schemeClr val="tx1"/>
                </a:solidFill>
                <a:latin typeface="+mn-lt"/>
                <a:ea typeface="+mn-ea"/>
                <a:cs typeface="+mn-cs"/>
              </a:defRPr>
            </a:lvl2pPr>
            <a:lvl3pPr marL="625475" indent="-176213" algn="l" rtl="0" eaLnBrk="1" fontAlgn="base" hangingPunct="1">
              <a:spcBef>
                <a:spcPts val="800"/>
              </a:spcBef>
              <a:spcAft>
                <a:spcPct val="0"/>
              </a:spcAft>
              <a:buClr>
                <a:schemeClr val="tx1"/>
              </a:buClr>
              <a:buFont typeface="Arial" pitchFamily="34" charset="0"/>
              <a:defRPr lang="de-DE" sz="1600" dirty="0" smtClean="0">
                <a:solidFill>
                  <a:schemeClr val="tx1"/>
                </a:solidFill>
                <a:latin typeface="+mn-lt"/>
                <a:ea typeface="+mn-ea"/>
                <a:cs typeface="+mn-cs"/>
              </a:defRPr>
            </a:lvl3pPr>
            <a:lvl4pPr marL="808038" indent="-182563" algn="l" rtl="0" eaLnBrk="1" fontAlgn="base" hangingPunct="1">
              <a:spcBef>
                <a:spcPts val="800"/>
              </a:spcBef>
              <a:spcAft>
                <a:spcPct val="0"/>
              </a:spcAft>
              <a:buClr>
                <a:schemeClr val="tx1"/>
              </a:buClr>
              <a:buFont typeface="Arial" pitchFamily="34" charset="0"/>
              <a:defRPr lang="de-DE" sz="1400" dirty="0" smtClean="0">
                <a:solidFill>
                  <a:schemeClr val="tx1"/>
                </a:solidFill>
                <a:latin typeface="+mn-lt"/>
                <a:ea typeface="+mn-ea"/>
                <a:cs typeface="+mn-cs"/>
              </a:defRPr>
            </a:lvl4pPr>
            <a:lvl5pPr marL="982663" indent="-174625" algn="l" rtl="0" eaLnBrk="1" fontAlgn="base" hangingPunct="1">
              <a:spcBef>
                <a:spcPts val="800"/>
              </a:spcBef>
              <a:spcAft>
                <a:spcPct val="0"/>
              </a:spcAft>
              <a:buClr>
                <a:schemeClr val="tx1"/>
              </a:buClr>
              <a:buFont typeface="Arial" pitchFamily="34" charset="0"/>
              <a:defRPr lang="de-DE" sz="1200" dirty="0">
                <a:solidFill>
                  <a:schemeClr val="tx1"/>
                </a:solidFill>
                <a:latin typeface="+mn-lt"/>
                <a:ea typeface="+mn-ea"/>
                <a:cs typeface="+mn-cs"/>
              </a:defRPr>
            </a:lvl5pPr>
          </a:lstStyle>
          <a:p>
            <a:pPr lvl="0"/>
            <a:r>
              <a:rPr lang="en-US" noProof="0" dirty="0" err="1" smtClean="0"/>
              <a:t>Textmasterformate</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sp>
        <p:nvSpPr>
          <p:cNvPr id="2" name="Titel 1"/>
          <p:cNvSpPr>
            <a:spLocks noGrp="1"/>
          </p:cNvSpPr>
          <p:nvPr>
            <p:ph type="title"/>
          </p:nvPr>
        </p:nvSpPr>
        <p:spPr/>
        <p:txBody>
          <a:bodyPr/>
          <a:lstStyle/>
          <a:p>
            <a:r>
              <a:rPr lang="de-DE" smtClean="0"/>
              <a:t>Titelmasterformat durch Klicken bearbeiten</a:t>
            </a:r>
            <a:endParaRPr lang="de-DE"/>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wo Columns Content">
    <p:spTree>
      <p:nvGrpSpPr>
        <p:cNvPr id="1" name=""/>
        <p:cNvGrpSpPr/>
        <p:nvPr/>
      </p:nvGrpSpPr>
      <p:grpSpPr>
        <a:xfrm>
          <a:off x="0" y="0"/>
          <a:ext cx="0" cy="0"/>
          <a:chOff x="0" y="0"/>
          <a:chExt cx="0" cy="0"/>
        </a:xfrm>
      </p:grpSpPr>
      <p:sp>
        <p:nvSpPr>
          <p:cNvPr id="5" name="Inhaltsplatzhalter 2"/>
          <p:cNvSpPr>
            <a:spLocks noGrp="1"/>
          </p:cNvSpPr>
          <p:nvPr>
            <p:ph idx="1"/>
          </p:nvPr>
        </p:nvSpPr>
        <p:spPr>
          <a:xfrm>
            <a:off x="507340" y="1102301"/>
            <a:ext cx="4250660" cy="5279450"/>
          </a:xfrm>
          <a:prstGeom prst="rect">
            <a:avLst/>
          </a:prstGeom>
          <a:noFill/>
          <a:ln w="12700">
            <a:noFill/>
            <a:miter lim="800000"/>
            <a:headEnd/>
            <a:tailEnd/>
          </a:ln>
        </p:spPr>
        <p:txBody>
          <a:bodyPr vert="horz" wrap="square" lIns="0" tIns="72000" rIns="0" bIns="0" numCol="1" anchor="t" anchorCtr="0" compatLnSpc="1">
            <a:prstTxWarp prst="textNoShape">
              <a:avLst/>
            </a:prstTxWarp>
          </a:bodyPr>
          <a:lstStyle>
            <a:lvl1pPr marL="271463" indent="-271463" algn="l" rtl="0" eaLnBrk="1" fontAlgn="base" hangingPunct="1">
              <a:spcBef>
                <a:spcPts val="800"/>
              </a:spcBef>
              <a:spcAft>
                <a:spcPct val="0"/>
              </a:spcAft>
              <a:buClr>
                <a:schemeClr val="tx1"/>
              </a:buClr>
              <a:buFont typeface="Arial" pitchFamily="34" charset="0"/>
              <a:defRPr lang="de-DE" sz="2000" dirty="0" smtClean="0">
                <a:solidFill>
                  <a:schemeClr val="tx1"/>
                </a:solidFill>
                <a:latin typeface="+mn-lt"/>
                <a:ea typeface="+mn-ea"/>
                <a:cs typeface="+mn-cs"/>
              </a:defRPr>
            </a:lvl1pPr>
            <a:lvl2pPr marL="449263" indent="-182563" algn="l" rtl="0" eaLnBrk="1" fontAlgn="base" hangingPunct="1">
              <a:spcBef>
                <a:spcPts val="800"/>
              </a:spcBef>
              <a:spcAft>
                <a:spcPct val="0"/>
              </a:spcAft>
              <a:buClr>
                <a:schemeClr val="tx1"/>
              </a:buClr>
              <a:buFont typeface="Arial" pitchFamily="34" charset="0"/>
              <a:defRPr lang="de-DE" sz="1800" dirty="0" smtClean="0">
                <a:solidFill>
                  <a:schemeClr val="tx1"/>
                </a:solidFill>
                <a:latin typeface="+mn-lt"/>
                <a:ea typeface="+mn-ea"/>
                <a:cs typeface="+mn-cs"/>
              </a:defRPr>
            </a:lvl2pPr>
            <a:lvl3pPr marL="625475" indent="-176213" algn="l" rtl="0" eaLnBrk="1" fontAlgn="base" hangingPunct="1">
              <a:spcBef>
                <a:spcPts val="800"/>
              </a:spcBef>
              <a:spcAft>
                <a:spcPct val="0"/>
              </a:spcAft>
              <a:buClr>
                <a:schemeClr val="tx1"/>
              </a:buClr>
              <a:buFont typeface="Arial" pitchFamily="34" charset="0"/>
              <a:defRPr lang="de-DE" sz="1600" dirty="0" smtClean="0">
                <a:solidFill>
                  <a:schemeClr val="tx1"/>
                </a:solidFill>
                <a:latin typeface="+mn-lt"/>
                <a:ea typeface="+mn-ea"/>
                <a:cs typeface="+mn-cs"/>
              </a:defRPr>
            </a:lvl3pPr>
            <a:lvl4pPr marL="808038" indent="-182563" algn="l" rtl="0" eaLnBrk="1" fontAlgn="base" hangingPunct="1">
              <a:spcBef>
                <a:spcPts val="800"/>
              </a:spcBef>
              <a:spcAft>
                <a:spcPct val="0"/>
              </a:spcAft>
              <a:buClr>
                <a:schemeClr val="tx1"/>
              </a:buClr>
              <a:buFont typeface="Arial" pitchFamily="34" charset="0"/>
              <a:defRPr lang="de-DE" sz="1400" dirty="0" smtClean="0">
                <a:solidFill>
                  <a:schemeClr val="tx1"/>
                </a:solidFill>
                <a:latin typeface="+mn-lt"/>
                <a:ea typeface="+mn-ea"/>
                <a:cs typeface="+mn-cs"/>
              </a:defRPr>
            </a:lvl4pPr>
            <a:lvl5pPr marL="982663" indent="-174625" algn="l" rtl="0" eaLnBrk="1" fontAlgn="base" hangingPunct="1">
              <a:spcBef>
                <a:spcPts val="800"/>
              </a:spcBef>
              <a:spcAft>
                <a:spcPct val="0"/>
              </a:spcAft>
              <a:buClr>
                <a:schemeClr val="tx1"/>
              </a:buClr>
              <a:buFont typeface="Arial" pitchFamily="34" charset="0"/>
              <a:defRPr lang="de-DE" sz="1200" dirty="0">
                <a:solidFill>
                  <a:schemeClr val="tx1"/>
                </a:solidFill>
                <a:latin typeface="+mn-lt"/>
                <a:ea typeface="+mn-ea"/>
                <a:cs typeface="+mn-cs"/>
              </a:defRPr>
            </a:lvl5pPr>
          </a:lstStyle>
          <a:p>
            <a:pPr lvl="0"/>
            <a:r>
              <a:rPr lang="en-US" noProof="0" dirty="0" err="1" smtClean="0"/>
              <a:t>Textmasterformate</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sp>
        <p:nvSpPr>
          <p:cNvPr id="6" name="Inhaltsplatzhalter 2"/>
          <p:cNvSpPr>
            <a:spLocks noGrp="1"/>
          </p:cNvSpPr>
          <p:nvPr>
            <p:ph idx="15"/>
          </p:nvPr>
        </p:nvSpPr>
        <p:spPr>
          <a:xfrm>
            <a:off x="5148000" y="1102301"/>
            <a:ext cx="4263884" cy="5279450"/>
          </a:xfrm>
          <a:prstGeom prst="rect">
            <a:avLst/>
          </a:prstGeom>
          <a:noFill/>
          <a:ln w="12700">
            <a:noFill/>
            <a:miter lim="800000"/>
            <a:headEnd/>
            <a:tailEnd/>
          </a:ln>
        </p:spPr>
        <p:txBody>
          <a:bodyPr vert="horz" wrap="square" lIns="0" tIns="72000" rIns="0" bIns="0" numCol="1" anchor="t" anchorCtr="0" compatLnSpc="1">
            <a:prstTxWarp prst="textNoShape">
              <a:avLst/>
            </a:prstTxWarp>
          </a:bodyPr>
          <a:lstStyle>
            <a:lvl1pPr marL="271463" indent="-271463" algn="l" rtl="0" eaLnBrk="1" fontAlgn="base" hangingPunct="1">
              <a:spcBef>
                <a:spcPts val="800"/>
              </a:spcBef>
              <a:spcAft>
                <a:spcPct val="0"/>
              </a:spcAft>
              <a:buClr>
                <a:schemeClr val="tx1"/>
              </a:buClr>
              <a:buFont typeface="Arial" pitchFamily="34" charset="0"/>
              <a:defRPr lang="de-DE" sz="2000" dirty="0" smtClean="0">
                <a:solidFill>
                  <a:schemeClr val="tx1"/>
                </a:solidFill>
                <a:latin typeface="+mn-lt"/>
                <a:ea typeface="+mn-ea"/>
                <a:cs typeface="+mn-cs"/>
              </a:defRPr>
            </a:lvl1pPr>
            <a:lvl2pPr marL="449263" indent="-182563" algn="l" rtl="0" eaLnBrk="1" fontAlgn="base" hangingPunct="1">
              <a:spcBef>
                <a:spcPts val="800"/>
              </a:spcBef>
              <a:spcAft>
                <a:spcPct val="0"/>
              </a:spcAft>
              <a:buClr>
                <a:schemeClr val="tx1"/>
              </a:buClr>
              <a:buFont typeface="Arial" pitchFamily="34" charset="0"/>
              <a:defRPr lang="de-DE" sz="1800" dirty="0" smtClean="0">
                <a:solidFill>
                  <a:schemeClr val="tx1"/>
                </a:solidFill>
                <a:latin typeface="+mn-lt"/>
                <a:ea typeface="+mn-ea"/>
                <a:cs typeface="+mn-cs"/>
              </a:defRPr>
            </a:lvl2pPr>
            <a:lvl3pPr marL="625475" indent="-176213" algn="l" rtl="0" eaLnBrk="1" fontAlgn="base" hangingPunct="1">
              <a:spcBef>
                <a:spcPts val="800"/>
              </a:spcBef>
              <a:spcAft>
                <a:spcPct val="0"/>
              </a:spcAft>
              <a:buClr>
                <a:schemeClr val="tx1"/>
              </a:buClr>
              <a:buFont typeface="Arial" pitchFamily="34" charset="0"/>
              <a:defRPr lang="de-DE" sz="1600" dirty="0" smtClean="0">
                <a:solidFill>
                  <a:schemeClr val="tx1"/>
                </a:solidFill>
                <a:latin typeface="+mn-lt"/>
                <a:ea typeface="+mn-ea"/>
                <a:cs typeface="+mn-cs"/>
              </a:defRPr>
            </a:lvl3pPr>
            <a:lvl4pPr marL="808038" indent="-182563" algn="l" rtl="0" eaLnBrk="1" fontAlgn="base" hangingPunct="1">
              <a:spcBef>
                <a:spcPts val="800"/>
              </a:spcBef>
              <a:spcAft>
                <a:spcPct val="0"/>
              </a:spcAft>
              <a:buClr>
                <a:schemeClr val="tx1"/>
              </a:buClr>
              <a:buFont typeface="Arial" pitchFamily="34" charset="0"/>
              <a:defRPr lang="de-DE" sz="1400" dirty="0" smtClean="0">
                <a:solidFill>
                  <a:schemeClr val="tx1"/>
                </a:solidFill>
                <a:latin typeface="+mn-lt"/>
                <a:ea typeface="+mn-ea"/>
                <a:cs typeface="+mn-cs"/>
              </a:defRPr>
            </a:lvl4pPr>
            <a:lvl5pPr marL="982663" indent="-174625" algn="l" rtl="0" eaLnBrk="1" fontAlgn="base" hangingPunct="1">
              <a:spcBef>
                <a:spcPts val="800"/>
              </a:spcBef>
              <a:spcAft>
                <a:spcPct val="0"/>
              </a:spcAft>
              <a:buClr>
                <a:schemeClr val="tx1"/>
              </a:buClr>
              <a:buFont typeface="Arial" pitchFamily="34" charset="0"/>
              <a:defRPr lang="de-DE" sz="1200" dirty="0">
                <a:solidFill>
                  <a:schemeClr val="tx1"/>
                </a:solidFill>
                <a:latin typeface="+mn-lt"/>
                <a:ea typeface="+mn-ea"/>
                <a:cs typeface="+mn-cs"/>
              </a:defRPr>
            </a:lvl5pPr>
          </a:lstStyle>
          <a:p>
            <a:pPr lvl="0"/>
            <a:r>
              <a:rPr lang="en-US" noProof="0" dirty="0" err="1" smtClean="0"/>
              <a:t>Textmasterformate</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sp>
        <p:nvSpPr>
          <p:cNvPr id="3" name="Titel 2"/>
          <p:cNvSpPr>
            <a:spLocks noGrp="1"/>
          </p:cNvSpPr>
          <p:nvPr>
            <p:ph type="title"/>
          </p:nvPr>
        </p:nvSpPr>
        <p:spPr/>
        <p:txBody>
          <a:bodyPr/>
          <a:lstStyle/>
          <a:p>
            <a:r>
              <a:rPr lang="de-DE" smtClean="0"/>
              <a:t>Titelmasterformat durch Klicken bearbeiten</a:t>
            </a:r>
            <a:endParaRPr lang="de-DE"/>
          </a:p>
        </p:txBody>
      </p:sp>
    </p:spTree>
  </p:cSld>
  <p:clrMapOvr>
    <a:masterClrMapping/>
  </p:clrMapOvr>
  <p:hf hd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reeform 11"/>
          <p:cNvSpPr>
            <a:spLocks/>
          </p:cNvSpPr>
          <p:nvPr userDrawn="1"/>
        </p:nvSpPr>
        <p:spPr bwMode="gray">
          <a:xfrm>
            <a:off x="-14550" y="188640"/>
            <a:ext cx="7631845" cy="814478"/>
          </a:xfrm>
          <a:custGeom>
            <a:avLst/>
            <a:gdLst>
              <a:gd name="connsiteX0" fmla="*/ 0 w 10000"/>
              <a:gd name="connsiteY0" fmla="*/ 0 h 10000"/>
              <a:gd name="connsiteX1" fmla="*/ 0 w 10000"/>
              <a:gd name="connsiteY1" fmla="*/ 10000 h 10000"/>
              <a:gd name="connsiteX2" fmla="*/ 9598 w 10000"/>
              <a:gd name="connsiteY2" fmla="*/ 9922 h 10000"/>
              <a:gd name="connsiteX3" fmla="*/ 10000 w 10000"/>
              <a:gd name="connsiteY3" fmla="*/ 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0" y="10000"/>
                </a:lnTo>
                <a:lnTo>
                  <a:pt x="9598" y="9922"/>
                </a:lnTo>
                <a:lnTo>
                  <a:pt x="10000"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latinLnBrk="0" hangingPunct="1">
              <a:spcBef>
                <a:spcPct val="50000"/>
              </a:spcBef>
              <a:defRPr/>
            </a:pPr>
            <a:endParaRPr lang="en-GB" sz="1800" kern="1200" dirty="0">
              <a:solidFill>
                <a:schemeClr val="tx1"/>
              </a:solidFill>
              <a:latin typeface="+mn-lt"/>
              <a:ea typeface="+mn-ea"/>
              <a:cs typeface="+mn-cs"/>
            </a:endParaRPr>
          </a:p>
        </p:txBody>
      </p:sp>
      <p:sp>
        <p:nvSpPr>
          <p:cNvPr id="12" name="Titelplatzhalter 11"/>
          <p:cNvSpPr>
            <a:spLocks noGrp="1"/>
          </p:cNvSpPr>
          <p:nvPr>
            <p:ph type="title"/>
          </p:nvPr>
        </p:nvSpPr>
        <p:spPr bwMode="auto">
          <a:xfrm>
            <a:off x="200472" y="188639"/>
            <a:ext cx="6857928" cy="756085"/>
          </a:xfrm>
          <a:prstGeom prst="rect">
            <a:avLst/>
          </a:prstGeom>
          <a:noFill/>
          <a:ln w="12700">
            <a:noFill/>
            <a:miter lim="800000"/>
            <a:headEnd/>
            <a:tailEnd/>
          </a:ln>
        </p:spPr>
        <p:txBody>
          <a:bodyPr vert="horz" wrap="square" lIns="0" tIns="0" rIns="0" bIns="72000" numCol="1" anchor="ctr" anchorCtr="0" compatLnSpc="1">
            <a:prstTxWarp prst="textNoShape">
              <a:avLst/>
            </a:prstTxWarp>
            <a:noAutofit/>
          </a:bodyPr>
          <a:lstStyle/>
          <a:p>
            <a:r>
              <a:rPr lang="en-US" noProof="0" dirty="0" err="1" smtClean="0"/>
              <a:t>Titelmasterformat</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a:p>
        </p:txBody>
      </p:sp>
      <p:sp>
        <p:nvSpPr>
          <p:cNvPr id="11" name="AMC_Footer"/>
          <p:cNvSpPr txBox="1">
            <a:spLocks/>
          </p:cNvSpPr>
          <p:nvPr/>
        </p:nvSpPr>
        <p:spPr>
          <a:xfrm>
            <a:off x="507340" y="6569076"/>
            <a:ext cx="6707912" cy="227013"/>
          </a:xfrm>
          <a:prstGeom prst="rect">
            <a:avLst/>
          </a:prstGeom>
        </p:spPr>
        <p:txBody>
          <a:bodyPr lIns="0" tIns="36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Arial" pitchFamily="34" charset="0"/>
              </a:rPr>
              <a:t>Maharashtra Real Estate Regulatory Authority ( MahaRERA)</a:t>
            </a:r>
            <a:endParaRPr kumimoji="0" lang="en-US" sz="800" b="0" i="0" u="none" strike="noStrike" kern="1200" cap="none" spc="0" normalizeH="0" baseline="0" noProof="0" dirty="0">
              <a:ln>
                <a:noFill/>
              </a:ln>
              <a:solidFill>
                <a:prstClr val="black"/>
              </a:solidFill>
              <a:effectLst/>
              <a:uLnTx/>
              <a:uFillTx/>
              <a:latin typeface="+mn-lt"/>
              <a:ea typeface="+mn-ea"/>
              <a:cs typeface="Arial" pitchFamily="34" charset="0"/>
            </a:endParaRPr>
          </a:p>
        </p:txBody>
      </p:sp>
      <p:sp>
        <p:nvSpPr>
          <p:cNvPr id="13" name="Inhaltsplatzhalter 13"/>
          <p:cNvSpPr txBox="1">
            <a:spLocks/>
          </p:cNvSpPr>
          <p:nvPr/>
        </p:nvSpPr>
        <p:spPr>
          <a:xfrm>
            <a:off x="8964602" y="6569076"/>
            <a:ext cx="429801" cy="227013"/>
          </a:xfrm>
          <a:prstGeom prst="rect">
            <a:avLst/>
          </a:prstGeom>
        </p:spPr>
        <p:txBody>
          <a:bodyPr lIns="0" tIns="36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B578BD5-E3A8-4354-91BC-79CE4598B8D1}" type="slidenum">
              <a:rPr kumimoji="0" lang="en-US" sz="800" b="0" i="0" u="none" strike="noStrike" kern="1200" cap="none" spc="0" normalizeH="0" baseline="0" noProof="0" smtClean="0">
                <a:ln>
                  <a:noFill/>
                </a:ln>
                <a:solidFill>
                  <a:prstClr val="black"/>
                </a:solidFill>
                <a:effectLst/>
                <a:uLnTx/>
                <a:uFillTx/>
                <a:latin typeface="+mn-lt"/>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prstClr val="black"/>
              </a:solidFill>
              <a:effectLst/>
              <a:uLnTx/>
              <a:uFillTx/>
              <a:latin typeface="+mn-lt"/>
              <a:ea typeface="+mn-ea"/>
              <a:cs typeface="Arial" pitchFamily="34" charset="0"/>
            </a:endParaRPr>
          </a:p>
        </p:txBody>
      </p:sp>
      <p:sp>
        <p:nvSpPr>
          <p:cNvPr id="8" name="Freeform 7"/>
          <p:cNvSpPr>
            <a:spLocks/>
          </p:cNvSpPr>
          <p:nvPr userDrawn="1"/>
        </p:nvSpPr>
        <p:spPr bwMode="auto">
          <a:xfrm>
            <a:off x="7516435" y="-17763"/>
            <a:ext cx="2389565" cy="458431"/>
          </a:xfrm>
          <a:custGeom>
            <a:avLst/>
            <a:gdLst>
              <a:gd name="T0" fmla="*/ 4191 w 4191"/>
              <a:gd name="T1" fmla="*/ 867 h 867"/>
              <a:gd name="T2" fmla="*/ 0 w 4191"/>
              <a:gd name="T3" fmla="*/ 867 h 867"/>
              <a:gd name="T4" fmla="*/ 259 w 4191"/>
              <a:gd name="T5" fmla="*/ 0 h 867"/>
              <a:gd name="T6" fmla="*/ 4191 w 4191"/>
              <a:gd name="T7" fmla="*/ 0 h 867"/>
              <a:gd name="T8" fmla="*/ 4191 w 4191"/>
              <a:gd name="T9" fmla="*/ 867 h 867"/>
            </a:gdLst>
            <a:ahLst/>
            <a:cxnLst>
              <a:cxn ang="0">
                <a:pos x="T0" y="T1"/>
              </a:cxn>
              <a:cxn ang="0">
                <a:pos x="T2" y="T3"/>
              </a:cxn>
              <a:cxn ang="0">
                <a:pos x="T4" y="T5"/>
              </a:cxn>
              <a:cxn ang="0">
                <a:pos x="T6" y="T7"/>
              </a:cxn>
              <a:cxn ang="0">
                <a:pos x="T8" y="T9"/>
              </a:cxn>
            </a:cxnLst>
            <a:rect l="0" t="0" r="r" b="b"/>
            <a:pathLst>
              <a:path w="4191" h="867">
                <a:moveTo>
                  <a:pt x="4191" y="867"/>
                </a:moveTo>
                <a:lnTo>
                  <a:pt x="0" y="867"/>
                </a:lnTo>
                <a:lnTo>
                  <a:pt x="259" y="0"/>
                </a:lnTo>
                <a:lnTo>
                  <a:pt x="4191" y="0"/>
                </a:lnTo>
                <a:lnTo>
                  <a:pt x="4191" y="867"/>
                </a:lnTo>
                <a:close/>
              </a:path>
            </a:pathLst>
          </a:custGeom>
          <a:solidFill>
            <a:srgbClr val="7AB800"/>
          </a:solidFill>
          <a:ln>
            <a:noFill/>
          </a:ln>
          <a:extLst>
            <a:ext uri="{91240B29-F687-4F45-9708-019B960494DF}">
              <a14:hiddenLine xmlns:a14="http://schemas.microsoft.com/office/drawing/2010/main" xmlns="">
                <a:solidFill>
                  <a:prstClr val="black"/>
                </a:solidFill>
              </a14:hiddenLine>
            </a:ext>
          </a:extLst>
        </p:spPr>
        <p:txBody>
          <a:bodyPr vert="horz" wrap="square" lIns="63305" tIns="31652" rIns="63305" bIns="31652" numCol="1" anchor="t" anchorCtr="0" compatLnSpc="1">
            <a:prstTxWarp prst="textNoShape">
              <a:avLst/>
            </a:prstTxWarp>
          </a:bodyPr>
          <a:lstStyle/>
          <a:p>
            <a:endParaRPr lang="en-US" sz="1246"/>
          </a:p>
        </p:txBody>
      </p:sp>
      <p:cxnSp>
        <p:nvCxnSpPr>
          <p:cNvPr id="3" name="Straight Connector 2"/>
          <p:cNvCxnSpPr/>
          <p:nvPr userDrawn="1"/>
        </p:nvCxnSpPr>
        <p:spPr>
          <a:xfrm>
            <a:off x="452500" y="6489340"/>
            <a:ext cx="901816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99" r:id="rId1"/>
    <p:sldLayoutId id="2147483695" r:id="rId2"/>
    <p:sldLayoutId id="2147483705" r:id="rId3"/>
    <p:sldLayoutId id="2147483704" r:id="rId4"/>
    <p:sldLayoutId id="2147483700" r:id="rId5"/>
  </p:sldLayoutIdLst>
  <p:timing>
    <p:tnLst>
      <p:par>
        <p:cTn id="1" dur="indefinite" restart="never" nodeType="tmRoot"/>
      </p:par>
    </p:tnLst>
  </p:timing>
  <p:hf hdr="0" dt="0"/>
  <p:txStyles>
    <p:titleStyle>
      <a:lvl1pPr algn="l" rtl="0" eaLnBrk="1" fontAlgn="base" hangingPunct="1">
        <a:spcBef>
          <a:spcPct val="0"/>
        </a:spcBef>
        <a:spcAft>
          <a:spcPct val="0"/>
        </a:spcAft>
        <a:defRPr lang="de-DE" sz="2400" b="1" kern="1200" dirty="0">
          <a:solidFill>
            <a:schemeClr val="bg1"/>
          </a:solidFill>
          <a:latin typeface="+mj-lt"/>
          <a:ea typeface="+mj-ea"/>
          <a:cs typeface="+mj-cs"/>
        </a:defRPr>
      </a:lvl1pPr>
      <a:lvl2pPr algn="l" rtl="0" eaLnBrk="0" fontAlgn="base" hangingPunct="0">
        <a:spcBef>
          <a:spcPct val="0"/>
        </a:spcBef>
        <a:spcAft>
          <a:spcPct val="0"/>
        </a:spcAft>
        <a:defRPr sz="4400" b="1">
          <a:solidFill>
            <a:schemeClr val="tx1"/>
          </a:solidFill>
          <a:latin typeface="Arial" charset="0"/>
        </a:defRPr>
      </a:lvl2pPr>
      <a:lvl3pPr algn="l" rtl="0" eaLnBrk="0" fontAlgn="base" hangingPunct="0">
        <a:spcBef>
          <a:spcPct val="0"/>
        </a:spcBef>
        <a:spcAft>
          <a:spcPct val="0"/>
        </a:spcAft>
        <a:defRPr sz="4400" b="1">
          <a:solidFill>
            <a:schemeClr val="tx1"/>
          </a:solidFill>
          <a:latin typeface="Arial" charset="0"/>
        </a:defRPr>
      </a:lvl3pPr>
      <a:lvl4pPr algn="l" rtl="0" eaLnBrk="0" fontAlgn="base" hangingPunct="0">
        <a:spcBef>
          <a:spcPct val="0"/>
        </a:spcBef>
        <a:spcAft>
          <a:spcPct val="0"/>
        </a:spcAft>
        <a:defRPr sz="4400" b="1">
          <a:solidFill>
            <a:schemeClr val="tx1"/>
          </a:solidFill>
          <a:latin typeface="Arial" charset="0"/>
        </a:defRPr>
      </a:lvl4pPr>
      <a:lvl5pPr algn="l" rtl="0" eaLnBrk="0" fontAlgn="base" hangingPunct="0">
        <a:spcBef>
          <a:spcPct val="0"/>
        </a:spcBef>
        <a:spcAft>
          <a:spcPct val="0"/>
        </a:spcAft>
        <a:defRPr sz="4400" b="1">
          <a:solidFill>
            <a:schemeClr val="tx1"/>
          </a:solidFill>
          <a:latin typeface="Arial" charset="0"/>
        </a:defRPr>
      </a:lvl5pPr>
      <a:lvl6pPr marL="457200" algn="l" rtl="0" fontAlgn="base">
        <a:spcBef>
          <a:spcPct val="0"/>
        </a:spcBef>
        <a:spcAft>
          <a:spcPct val="0"/>
        </a:spcAft>
        <a:defRPr b="1">
          <a:solidFill>
            <a:schemeClr val="tx1"/>
          </a:solidFill>
          <a:latin typeface="Arial" charset="0"/>
        </a:defRPr>
      </a:lvl6pPr>
      <a:lvl7pPr marL="914400" algn="l" rtl="0" fontAlgn="base">
        <a:spcBef>
          <a:spcPct val="0"/>
        </a:spcBef>
        <a:spcAft>
          <a:spcPct val="0"/>
        </a:spcAft>
        <a:defRPr b="1">
          <a:solidFill>
            <a:schemeClr val="tx1"/>
          </a:solidFill>
          <a:latin typeface="Arial" charset="0"/>
        </a:defRPr>
      </a:lvl7pPr>
      <a:lvl8pPr marL="1371600" algn="l" rtl="0" fontAlgn="base">
        <a:spcBef>
          <a:spcPct val="0"/>
        </a:spcBef>
        <a:spcAft>
          <a:spcPct val="0"/>
        </a:spcAft>
        <a:defRPr b="1">
          <a:solidFill>
            <a:schemeClr val="tx1"/>
          </a:solidFill>
          <a:latin typeface="Arial" charset="0"/>
        </a:defRPr>
      </a:lvl8pPr>
      <a:lvl9pPr marL="1828800" algn="l" rtl="0" fontAlgn="base">
        <a:spcBef>
          <a:spcPct val="0"/>
        </a:spcBef>
        <a:spcAft>
          <a:spcPct val="0"/>
        </a:spcAft>
        <a:defRPr b="1">
          <a:solidFill>
            <a:schemeClr val="tx1"/>
          </a:solidFill>
          <a:latin typeface="Arial" charset="0"/>
        </a:defRPr>
      </a:lvl9pPr>
    </p:titleStyle>
    <p:bodyStyle>
      <a:lvl1pPr marL="174625" indent="-174625" algn="l" rtl="0" eaLnBrk="0" fontAlgn="base" hangingPunct="0">
        <a:spcBef>
          <a:spcPts val="300"/>
        </a:spcBef>
        <a:spcAft>
          <a:spcPts val="300"/>
        </a:spcAft>
        <a:buFont typeface="Arial" charset="0"/>
        <a:buChar char="•"/>
        <a:defRPr sz="1600" kern="1200">
          <a:solidFill>
            <a:schemeClr val="tx1"/>
          </a:solidFill>
          <a:latin typeface="+mn-lt"/>
          <a:ea typeface="+mn-ea"/>
          <a:cs typeface="+mn-cs"/>
        </a:defRPr>
      </a:lvl1pPr>
      <a:lvl2pPr marL="363538" indent="-188913" algn="l" rtl="0" eaLnBrk="0" fontAlgn="base" hangingPunct="0">
        <a:spcBef>
          <a:spcPts val="300"/>
        </a:spcBef>
        <a:spcAft>
          <a:spcPts val="300"/>
        </a:spcAft>
        <a:buFont typeface="Arial" charset="0"/>
        <a:buChar char="–"/>
        <a:defRPr sz="1400" kern="1200">
          <a:solidFill>
            <a:schemeClr val="tx1"/>
          </a:solidFill>
          <a:latin typeface="+mn-lt"/>
          <a:ea typeface="+mn-ea"/>
          <a:cs typeface="+mn-cs"/>
        </a:defRPr>
      </a:lvl2pPr>
      <a:lvl3pPr marL="538163" indent="-174625" algn="l" rtl="0" eaLnBrk="0" fontAlgn="base" hangingPunct="0">
        <a:spcBef>
          <a:spcPts val="300"/>
        </a:spcBef>
        <a:spcAft>
          <a:spcPts val="300"/>
        </a:spcAft>
        <a:buFont typeface="Arial" charset="0"/>
        <a:buChar char="•"/>
        <a:defRPr sz="1200" kern="1200">
          <a:solidFill>
            <a:schemeClr val="tx1"/>
          </a:solidFill>
          <a:latin typeface="+mn-lt"/>
          <a:ea typeface="+mn-ea"/>
          <a:cs typeface="+mn-cs"/>
        </a:defRPr>
      </a:lvl3pPr>
      <a:lvl4pPr marL="712788" indent="-174625" algn="l" rtl="0" eaLnBrk="0" fontAlgn="base" hangingPunct="0">
        <a:spcBef>
          <a:spcPts val="300"/>
        </a:spcBef>
        <a:spcAft>
          <a:spcPts val="300"/>
        </a:spcAft>
        <a:buFont typeface="Arial" charset="0"/>
        <a:buChar char="–"/>
        <a:defRPr sz="1100" kern="1200">
          <a:solidFill>
            <a:schemeClr val="tx1"/>
          </a:solidFill>
          <a:latin typeface="+mn-lt"/>
          <a:ea typeface="+mn-ea"/>
          <a:cs typeface="+mn-cs"/>
        </a:defRPr>
      </a:lvl4pPr>
      <a:lvl5pPr marL="901700" indent="-188913" algn="l" rtl="0" eaLnBrk="0" fontAlgn="base" hangingPunct="0">
        <a:spcBef>
          <a:spcPts val="300"/>
        </a:spcBef>
        <a:spcAft>
          <a:spcPts val="300"/>
        </a:spcAft>
        <a:buFont typeface="Arial"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emf"/></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maharera.mahaonline.gov.in/"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maharerait.mahaonline.gov.in/"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13" Type="http://schemas.microsoft.com/office/2007/relationships/diagramDrawing" Target="../diagrams/drawing2.xml"/><Relationship Id="rId3" Type="http://schemas.openxmlformats.org/officeDocument/2006/relationships/diagramData" Target="../diagrams/data1.xml"/><Relationship Id="rId7" Type="http://schemas.openxmlformats.org/officeDocument/2006/relationships/diagramData" Target="../diagrams/data2.xml"/><Relationship Id="rId12"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image" Target="../media/image2.png"/><Relationship Id="rId5" Type="http://schemas.openxmlformats.org/officeDocument/2006/relationships/diagramQuickStyle" Target="../diagrams/quickStyle1.xml"/><Relationship Id="rId10" Type="http://schemas.openxmlformats.org/officeDocument/2006/relationships/diagramColors" Target="../diagrams/colors2.xml"/><Relationship Id="rId4" Type="http://schemas.openxmlformats.org/officeDocument/2006/relationships/diagramLayout" Target="../diagrams/layout1.xml"/><Relationship Id="rId9"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4.xml"/><Relationship Id="rId13" Type="http://schemas.microsoft.com/office/2007/relationships/diagramDrawing" Target="../diagrams/drawing4.xml"/><Relationship Id="rId3" Type="http://schemas.openxmlformats.org/officeDocument/2006/relationships/diagramData" Target="../diagrams/data3.xml"/><Relationship Id="rId7" Type="http://schemas.openxmlformats.org/officeDocument/2006/relationships/diagramData" Target="../diagrams/data4.xml"/><Relationship Id="rId12"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3.xml"/><Relationship Id="rId11" Type="http://schemas.openxmlformats.org/officeDocument/2006/relationships/image" Target="../media/image2.png"/><Relationship Id="rId5" Type="http://schemas.openxmlformats.org/officeDocument/2006/relationships/diagramQuickStyle" Target="../diagrams/quickStyle3.xml"/><Relationship Id="rId10" Type="http://schemas.openxmlformats.org/officeDocument/2006/relationships/diagramColors" Target="../diagrams/colors4.xml"/><Relationship Id="rId4" Type="http://schemas.openxmlformats.org/officeDocument/2006/relationships/diagramLayout" Target="../diagrams/layout3.xml"/><Relationship Id="rId9"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0363200" cy="6883250"/>
          </a:xfrm>
          <a:prstGeom prst="rect">
            <a:avLst/>
          </a:prstGeom>
        </p:spPr>
      </p:pic>
      <p:sp>
        <p:nvSpPr>
          <p:cNvPr id="18" name="AutoShape 11" descr="data:image/jpeg;base64,/9j/4AAQSkZJRgABAQAAAQABAAD/2wCEAAkGBxQSEhUUEhQWFhUUFhUVFBQWFxkWFBQUFBUWFxQUFBQYHCggGBolHBQUITEhJSkrLy4uFx8zODMsNygtLiwBCgoKDg0OGhAQGy8kICQsLCwsLCwtMCwsLCwsLCwsLCwsLCwsLCwsLCwsLCwrLCwsLCwsLCwsLCwsLCwsLCwsLP/AABEIALcBEwMBIgACEQEDEQH/xAAcAAABBAMBAAAAAAAAAAAAAAAFAAMEBgECBwj/xABREAABAwICBgUGCQgIBAcBAAABAAIDBBEFIQYSMUFRYRMicYGRMlKSobHRBxQWI0JTYsHhFTNDRHKCotJUY4OTssLi8DSEw/EkRWRzo7PTF//EABkBAAMBAQEAAAAAAAAAAAAAAAECAwAEBf/EAC8RAAIBAgQEBgAHAQEAAAAAAAABAgMREhMhUTFBUmEEFCKRofAyQmKBsdHhI8H/2gAMAwEAAhEDEQA/ABDuh+uj8Vp00I/TM8QqcdHmc1r8n281x2huWu9i6xVlPfOVnij9FidExpJnj2cQuWDR1vEp6PRhh3uQtBcw3lsXuelinF22cCqni2AOidrREtPJT8EwOSHOKR3Ycwpv5SsdSo23yduKW/SOu5SauokeQJBmFmKPJGNI42GUahBFjsUDoskWG7erIoZ1SmWR5KayPqlaMiyWQLDvQjUUGRmSLPj6ihSR5IRC0Ospx0ahiLIoiGHUTAi6qKRmgMY9q0ZGirKS7SUzFS5FWUieAhtjyW0ESmw0twnqSiSuaModjMFPksup0YpaXqrZ1KubFqdijoB20qh1UNlZ2UqHV9N7VWk/USrR9IBdFlsTZjR59KNUqK2AWXVc4rAcsSdGib6bNZmp0bgsWLRPRwODZCL3XQqKBseqMtoQ7DyympI3PI8keNlV62rqat3UvHHutkTzXJLjdlU7LRanWn4U05iybdhDeSoeH4LKGC8sp/fKeOEu+sk9N3vS4kZRmy4uwpvJNuwtvJUx+FO8+T03e9MPwk+fJ6bveipI2GRdHYY3kmXYa3kqU/CHfWSem73qNJgz/Pk9NybQW0i8HD28R6klQDgrvrJPTKSOgPXsPmqi+tasfG4vPajTcAHmDwTzMBHmDwU8XYrqABWQ+ePBPU1dASBrt71YGYCPMHgm63RprmG7R4IYuwyuE8LrqVg60sY7SEEx2ginDywhw3EKnY1o41r7WsncDhmpvJu6M7W8OxN6bG1uQ4qYh5adyIMpclgv1pS4t1bqa0ZJZMouAOFJ1SmWU+SJlvUKZjZ1Vr6BSNzR9RRp6GzUYt1AmaxvUCVSYbEZlF83dQxS9Uo4z8yoQZ1CipGsCGWDSo0NrFSTHkVGjjyKskiTbHaVo1VNomiygRMyUmhBuO1CUUGLYepaM6qyaUorRR9QJzo1x4tTuUdAS2lKG18NjnxVrZGgOMtzHaujw7vM5/EK0AfJH1SobYkRk8kqIAu1ROBsjPjWkzE+4JStTYRblswTCHSsYXuJaNjTsCsrMPa3IBYw5zIoGFzgMkGxXTOGPJnXdyXFa5ZSUUXOjpg5mzYk6iHBUbB9M611xHAwtvfrkot8ra3fTRemf5ULoGNvkw86jHBNPoxwQN+l9WP1WP0z/KmX6aVI20jPT/0rXRsfYn11bBFk9zQeG/wCEzY8z9FDI/nbUb4uQ7ROH41UVc72Bpc8dXbq2AFge5WiSCKMXe5oHMgLoyrAUrq5WziNSdkEQHAvcT3kNSRR+P0QNjPFl9oLKODsa6IPy2qN1GPT/BL5cVP9Db6f4KZJRDcokkFlyub2LKHc0OnVXupGen/pUWs0yrpBYU7Gjf1iSfUnnALeJrb7kMzsHB3B8sss1i+KxG22anU1cyOzZGOF99skepGR2TGL08bwACOxLib5Bt3A2PQRua10ZBPBBBGbLbEYfi8g4HZwTX5SFk1tgocN9Qplt9VOfGgWFR21IsjZhsERragUerLtQKSK1uoFHqqtpaAlVw2JDZT0Sih51CpnxhvRWUUzN1CijWBhb1So8UZ1Sn5JOqc0zFJ1SuhXItxMwsyUmgabhMQP6qkUE3WHahK+potaFxo5eoE50ybpR1At7LgtqekuBu2dAsYddwRgOQbEjmuvwq9Zy+K/ARH+So6kyOGqmAvRseYMuWZSkWrDgs0BMbxSoe5lnPcQBkL5Iho/hDSGki5KG17LjJWjBalrGt6pNhsAXLXSSVh6bV3cs9JQiNgsNqTxyWY8Zc5oHxd3bcJt2I/1DvELjaW5bF2+Bt45KJNEeCmnF2jbA5MS6Qxj9A9FJAxdvgAHDHs1yyR7A8lxANs0CnoW3vIS48XuJ9qt9RpRBY60D7b1WMPw41IMrgdV73Fjb7GX6o8FSU3bVhppPghlsEX2fUsooNGGeaEkmJFrM2bSSfWO8VsMPcfpu8U03SL+q9f4qRHj39Uf996DxCK25j8lE/TKz+RvtHxKkMxq/wCiP++9bOxm36I+r3pXi3KKxAnwaSx1ZHAcjmgFTQytdrNmfccSrBXY/Nsjhy43QkVUpPWiTRlJcwuKAldjUjyBKR1U0yvamsaoX6xeW2BQddcYRkrknUcHYsrcTbsWRXsVaSWyFuHPexaPjzOK2FWziqtdK5QyO4c/sW8VzNl1sKlnFU7WPFba54oeX7h8x2Lj0sfELIfHxCpvSHiVnpXcStkvcGdHYujZI+IW0c0YN7hUnpXcSl0zuJWyJbmzo7HSWY60C11u3H2rmXTO4lLpncSk8r3H812OkvxxqiTYmx29V/RHR2evl1GXDB5cm5o4DiVG0iwl9NNKwFz2Rv1OktYE2Bt25oRpqMsKlqaVa8buOhYHVzOK0NeziqZ0h4lYLzxV8ufUSzYdJcziTFLwZzaiZrBvVA1jxVz+D+J9PVNlkadTVI47bZpZQcVrIWVWLVsJ0Om0bYDmEbpMNjZsaENm0ibc6rHHuTBx2UnqxnvXPoDFbgvgtUuEnco0mEOUeHTCYNAdT3sNt/ussO0yfvp/4vwQ9G5sb2fszSbBnIXWYI5T5NND/Rz4qFU6a/8Ap3eIWtEON7P2ZVsbwh7Y3utezSctqI4LWQNgja1wFmjqnaO1by6XhxDegcNYgbt+XFEKXDGMudUXOZNghPDoPTbdxr45F53qSUssSSXRSxUZoi7IueQDs1lhkLhsN+0feESfSZlPR0yGKQqpQ5IHMn1fKb3jNT6N7JG3bmFtJS5HJUufXY8ta9zRc5A5Jo+riZxwtF4mpG5ZhPQU0fEKl01G5/03+KP0WEuy6xtv2+9DRFEmzOltNGICRa65M7aulaUYbqwuIJ8Vzo0z/NK6/DtJMlVTYxZZTxpn+aV1n4OPg7jeyKrke2W41hDbJp58SFWdVRVySpts5AsrvOlHweU1USWjoJvOaLNJ+03YVyfSTQ6poiekZrR7pWZt7/N71Ol4mE9ODHlScSurKyGlZ1F0XJGqzZZ1VkNQuE0SWxCxZG4DCsOh+isldJYdWJv5yTcBwHNa6IaMvrpdUdWJmcsm5o4DmV3HDKCKCNsbG6kTfJbvefOcuWvXw+mPH+C1Onf1S4BHRzCYqeERwtDWAWvvcd55rlfwz1TQ+KnjFhcyOA3uOQvxOZXXo5+rckAbuCCU+BQGd1S5gfIbASP2NA2BgOxckZqnK71ZRpzRwKs0fnhhbPLGWMcbN1snG/2dqFkL03jmGwzN6R8fTGMExstdutbcNl1xLF9Aa2KN0742gEkmNhu9usdgaBuXZS8Ri/ERnTtwKnTtu5o4kD1rveEYUwRMuPohcHgBDwbZtINuw7F1vCdNtZgHRHqgAo+IV7CQeFlzioWDcpPxdtshmqmzS1x2QuUmHSiRrgegc5u+1lzaDuolv7BiSn5KNJT8lg6XRnbTSjuHvTMmlUP1MvopMCGzfthqan5IZVQDgpc+lEP1UvooVWaRxH9HJ6JRUDZqGKeBplGtuzA4kbAlV11R0mTss+rut+CDV2MsOxj/AATeGYkHuayzwSTn6/uRcXY0akW7BgwyHbK/xST+Q871JKFzpuHp3Q3uJGWJyudU+BzTjacHYQewhURmi8QIIBuOwjwIspbqUs6oOW3JjGn0mtBVbw5NnMs7Ze5bJ6cgHsKoLqZzpXbBnv8A+6mVUcmqQ17xkfpFQMNlO/PmimktB9ZNJljwxvRkBzQb7xsHrV2w6AOiudQX57B4qhU8x4J6SRxBHFTx68CyhoTtK54wTGHBw5fgqx8WZwU+oorMvwQoT3dbfdCqm+B1+EnGKsyYzDNYEtYSBtIF7K16DYl0LjFfI5gbLHeFJ0bwipp3A9UseBrAHZwyRysaB1nU4cRvAz8QpQk073G8RVjJOFv3QQdjsWtqTC3B34qS+ia9vUIew/ROeSqWIzU8ws/XiI3kGyj4fDPCb087JB5utY+BV3glxPNWOL0IukPwbQyEug+Zft1D5BPLh3LnmKaPSU7tWZhadx+i7sK7ZS6UjyKyJ0f27XZ6Q2IlW4ZFUR/RljcNm3wKZVJw7oSVOM+GjPN76TJM9CF0TS/Qx8AdJAC+Pe3a9nvCoesF0QqYtUPRp4U1IjtprmwCm4RgT6iZsTBmTmdzW73FKlqA0m66jovhwp4Q/V+emANt4buB5cVatUUKV+bIwjes9kEaCjio4mwxNvbYBte7e9/JTYgfKkIJ5+S3lzTmH4c4m+1x8px9gRLooos3EF3Mj1XyC8pNvgdbW5BZFJJm1vY+TJo/ZYpkeGW60jy48zqsHYFu2aSW/RFjezrv7tyjPwgvzf0kn7Rs3wRskbVj78ThadXXBPms96YxLEXCJ3RMu6x1QdpO7anI8N1fJjY3tKd6B/nMCym1yNgW5w/E9GJoTrzDN5LrjZcm5GxFdGKW7X5LpGkWDGoh1OlaHA3BtfMblyN+LSUrnx2Fw4h3aMsl6sJ+YpW/McM4ulO/I6ThFE0DMBFKimA2DJUmhxuTVBLdoVjp9KWFjWPjfrbMhcLhceRV1LasdfEExJEOCw/FmeZJ6JTbsWi3tf6J9yGWLnw3GpYRwUCogHBTn4xDwf6J9yhz41B9v0T7kVA2dHcD1lPyWuA4O+WXWaBZhzvz4JyrxmH7Xon3I5oLUNkbKWXtrAG45J8Oho1E3oyScIdwCSPkFJJgRXGyvtw8KHidKGubzH3q1B0Q/SN8QhePPiAa4SNyvdSjF3DmR3RX/iwdlyPsQfD8PPmlEajSCFoOoS91iBYZeKHYVpS/YINcDbq7bcfJKth0FU7y0LFRYWHDbY8HAjwP/ZPvwZ7fod4z9ihM0jJ4t5PYW27xf2KbHpG7z2fvizT35Lml2OpNkp+FtDT0hAy2XQnR/RwmqErAHsYbm+zZkp02OMeLTQ6zfOjIeO2x2eKLaN45StHRxBpzvqtu2TvY/N3cmxqSsKrxDl3/AFQK2a531Tu534qVFMHgmNvSW2ta6zx2sdZQKnSOGI2ma+M/bBaO4nIoZMuIFO/Af27Ynd9imn4bC7yoe/Vz8QsxaTUztjk+3HoD9NbJkZztxI35KZ9Fz28jct8HJuDDXwnWiIHHVyB7WbETZisJ2SDvUiOZjthaewoZUlwBmRZFjlbJk8ar/UVy34SNCej1qmnbYbZWDdxe0e0LrVU1gaXPNgM7nd3rneP6eulcaagj6d4ydIRdjBxcdiempqV0HEkc90ZwNz5GTTDo6ZpDnSP6rXAZgMBzdc2zAtzVzn04h1y2lifUybOq3qNG7Phzuo0GiDpXCTEJnTP2iIEiJvINGbu3LvVigpWsbqxMDWjYGgC3cMgrVakZNX1t7ffYSMWrtaXAj6rFKgdaSOmYRk1vXePCzU7S4WWX15pJXbc7ZdgYB96JyOA2m/Lb+HtUaWpG4kjlnbjdrckmsuQ60NhI5uQJA5u1Qe66fo6p0Z6pyO1oBz7zbxQ107twtwtb2EgpmSZ2827Tq+ogoYBrl4gMcjNbMbiCTdp4G3tW3xRh2EekVVMGrdR+fWa4ar27iDy3+pFJsEla7Wik1mHNocesORO9ScUjNtBf4jbZf0lyz4ScEbTyse0WEtyRe/WBzPfddFgMzfKB9q5dp7XyTTkua4MZ1WXBAtvPeurwSaqaMh4h3jqg5hwaWNzGwKw4LTAyBc7wWke9pcHEWNgjuH1VTA9rh1g03tvWqQSk0TjN4b2OiS0B81RJaE+atodPI3Nu6GQHfkPek/TSH6uT0VsuO5LzEeBAnoD5qF1VAfN9SMzaYQ/Vv8ENqdLYfMf4LKmjZ8Ss4pTkFrWgaz3aoyR/BZPiwcAy5da5vbvCH/lJlRPFqgjVLjmN9skcdGpVJNOyOmmoyjcf/Lo+qf4hJRtXtSU8THwoomJUoBLbNts/Nsb62tChwUg2AAdiseP0tnuNvpH1qHR02a6Lt8SUacIfhQmYeAwu4A+xQ9G5QwHrMBJ2OBvlss69uKsjmDo3C+1p9iA0LacWBkz3iw960l6bGjJYwobOzGqTyPuKjTPLdx7nzexosidJHB53qRJ0lO1u53Lq/eVFRsXc7lNkc056rweIaR/EYwfWsRyNcbOdrfZkbrdh1wS/wIVunw6jkjJc1t/NBGv6lTq7ALuPQmRrd19cewFVWHmTu29Cz4RXyx21XlwGwOcX6vNsn52Mduv2LoOC6UNlAZO3WByzAJ8Bk/us621q4dFhlfGbxODgNzve8D2ozSY/VRf8TSP1d8kfXA7bX9ZPYlcZxd4Nfew3olpJM65ifwf4fUjXEQYXZiSBxjvz6uR8FTsV+CSoZnR1rjwZN7NdvuRTRLTBjvzcge36TCbOHMtOYPM+vJdEpKlsjQ5huD4jkV00asZ6NWexKaqU9YvQ87YthmMUX52Jz2j6bAJG/wAOY7wtdF8eqqmQsaA1rBrSyOuGxNG0uz28G7z3kej5SACXbALnhYbSuQaV3rqp1NC0Rwiz6t7Bqkj6EVxtcc78BfiE1XDFDU61SXHX9gTPUzYoeiie+OijJDpb9ecjaGcBz2exWXDcOip4xHCwMaPbxcTv5nNSqenbGwMY0NY0AADIADgguN6RxQEMuXynyYo268h7Ix7XW5XXC5Sm7LgVSUdWE5pQASbWGZc42aPHb3obU4jcZB7wN4Gqwcw51mkdhKrdZNXzHWtFStvk+Zwkm5kAAhh5BrUOl0XEhvPU1E2+7WHV7nOLleFFc2TlU2QaqcdaL3kpmW2XkEh/ea3MdxKHSaQx7DWMvxYx49Tg8KMNFqZu2KZ3N5cPUxiw7A6QZGncOZdN94CsoQJucjV2Jwu21ru5rB6+hC3iqIyerWyHkZmMH+EJiXB6MZGMg9ryO7ri6j1GDU7QTqtYLX62vlwv88mwR+pAVR/blmoJMxaV7v7cO9QjV8wupLo9V+tYi2d7jmDYXXHafDIxmx0ZHEdKB2XExzVt0exN0J1bazeAM1vGRuqD2uXJUpOLujojNSViHpDpFW0U5ie+7TnG+2Tmbu8LFPpZNMC15aQRY3aEV0yp2VtPrMBL4+s0EZ8wHC4cOwrnbJ3RNtazuatTip2stQurhWp0DBaduodQAAHYOKJsp1RMHqaiOPWYbgm5BVjw/SkZCZhbz3LVIepo5VV5tWLXRUTdW5AJWZaUeaEQwOWKWO7XtN+alyUg4jxUXAdTTKvPSjzQhlVSDzQrfNQ9iHVWH9iyiHEijVPzZ1m5EZg8wpeHaVPcz54Mc65GXVdbctMZoPn2Bx6ha6+eV9ygVmjDT1mEg8QVS0bWYl3e6LGMYafov8Qkqq2hqG5B+zi3NJLlLdDZj7h/SHGKdxcWTMdcjyTc3I8VWnYsdjB3n3LatwdjdUsY1puRcDiE7SUAG5PiXJCZc/zP2MUUMszhrEnl6zkEfdTTXyjNt3Vt69f7kX0Yw4Bpe4HPJthu3n/fBHmwM+1/vuXPUnd2L04KK0KU2gqjsjaO1/3apTzcEqjtdE3sDj7ldGtZwPiti5vmqeIpYpg0bnO2o9FvvcnW6MSf0qXuDB/lKt7ZB5q2Mn2QhjZsKKkzR6UbKubvER/yJ5uF1TfJqGnlJAD62ParPrcgsi3DwS4n9Q1ioVOGPc7Wlp2OcNk1O8smHPrhvgXnsRrR/GJIH21jIN7XNLJbDbrx264+2zjsRbUHYtZKQOyIDt+e47j2o3ZtOBZa2tbLTF8ZuCW7N3WBIKptBQtiYdl3EySOP0nHaSeAAA7AFA0h0lZQNtmS/a3O5F/bzJ8UEh+EenmY4apDrEhj8rkbARsIvuBXRJVKqxWJRwweELV7pJ7hjjDCNsuQkkH9WTlG37ZuTuGxxrkmN0FIC2NzSTfW6Mkl53l8wDnuN+Jaqvi+nZnPz1Ox4810kup6DXAX52uoQ0saPJoqYdoe72uXRDw8ktSc6kb8f5Dc2nbQT0UZZ9psTC4gfakc4nwCYOnMrvr+0FgJ7bNCHfLVw8mlpR/Yg+1Z+Xc+6Gl/uGq6p/pXuSxLqCXyvfufUN/dDh/9guto9LX/AEnvd+1T7O8VP3FDWac1B/Q0v9w1Px6WVLtkNMf7BqDjbkgrXmFmaTx7+jO/rNljF+xsD/apDMXpCLktvus4NIvvBmLSFJw6gxCSPppoaGnhy+dqIxG0381ou5x7BmpcVO0nyY5B5wo2wM7jJIZCOfRqUnFcf5KxhJ8GD3QUcv6aI5+S8xyEdoaTu4WWkeAxNIdH0JI336M2/cIKIuipzkY6e/AWcfBrQVEqImMN42Q98Mnt1wFN1FwX/v8ARRUnujomBU0LI9d2qGhus4mR8lgNp67jYe8KjVmEQYhVvfboxsa0bbcXcymocYmc3oS6EROcC4Na5py2HyrG3Aq+aP1VDCwAEhxzc97Ddx4ktuAjCUVbUE44Yu2rfwiuu0TdDEGs64HihXxIbHtseBC6tBW07/IljPLXaD4HNbVWFRSjrMB5j3p5QxapnOpYdGjl1JgzPo3HYSnZcOI2SSj993vV1+S+o7WjdceafuK1nwg8FDDNcTOFJu9kc/mpXjZLL6R96G1UMn10npFdCnwg8EKrMGPBFORsunscwxFj98rz2m6xSaSyw5E6457VZcawdwv1VVocI6Zz2hwa9jgCDvB3g8VaL01FwJfhDDdOYt8ZvvSVel0WmBNiCOKSe1E3/Q6BW0hDAXG+ey3JC3Yi2F46VhdGNoYW3OWW1wO3knK7GJZGavQBvBwIHjmUCNOQdZ2s93YbDsUfSkUi5yei9zoNLpnDYfNSgWsBqM2cPLTj9OKRvll7e1h+4rmFTVS/Ra4DsN0xg2Bz1tQ2FgOs43LnA2Y0eU88hfZvySxoRfErKrbgjqY0/oPrSO1jwnRp1QnZOzvDgrNgHwdUFPGGmBkr9UB8krdcuIvcgOuG5ndyRJ2g2HHbRU/dGB7EV4eD3Fde3Io501pN1RF36ywNMafdVU/iVa5vg5wxx/4OMdmsPY5R5Pgsws/qvhJIP8yPlYdweY7FeGlkP9Jg9M/yp1mlMR/Tw/3n+hFz8EmFn9XeP7WT+ZaH4H8M+pk/vn/et5WHc3mO332IbNJYd80Ppa3uW9bpVSxRmR8zLWy1Xaxc7c0Bt88xluTzvgcwzdHKP7UpM+B+hbfUdUMDsnASAhw4Oa5hDu9bysO5vMdjiWlmKvqpS/PVz1b7dW5I2dqDRt6Npc7ynCzRvA3uI9Q716Ef8EFJ9GSZnIFnqDmEJyl+CHD2HWeJZDvMkm3t1QF0x9KsTlJXxJ6nnAROO5PxYc92wL1FTaJYbDshhHaNY+u6kfHaKHJjWdjGC/gAs6tuaEUL8meZINGah2yJ57GOP3J6bQ2raL9DJ6DvcvR8ulIH5umkcOPUYPB5BTJ0nqDsgjaPtPN/4QUjrrqHVJ7HnfB8KcZNRzSHXHVIsfBdrwPRynw+EVE7A+U26NmXlHYBz3k7gCiFdjQkc0y08MjmOBBaeuw3sCDtzNhbeoGklYZ5Ac2taA1ts3C4u8tHnE2A7OORjOp+YpGGtmA8UxCWolL32e9u83ENOD9FvB1tw6x+kQCEFr62Ng+cfr/tkNivwEdwD+8XFT5sJnns0ObBEPJa3ryW5kdUHvvzWYNCaVuche928ucBft2n1rnur3kzo7JFWqNJ27BJa25odbuLGgKBNjbXbZD6MvvXRG4BSN2QNPaXH2FZdhdNugj8D96ZVILgvvsI4zfM5mzFWA3Dz/8AIFMhx/O4lHeQ0+Lx7FevyPTnbCzwHuTU2jFKf0Te63vCbOg+KBgnuViLH3HO7XjlZ3iSTn3KbT6RPjOWuw7eo4jvJuFNl0KpXbIyOw/6ioj9B4h5D5W8LF33BDFSYf8AoGaPT+ZtvnieT2h/i61/WjlJ8Irj5TInj7Liw+u4VBfoe4eTO/vz/wAQTDtFphslae1gHsITKUeUhXFvjE6NV6RU04zNRTu8+Oz294z9ir1ZHMbmHEGSDgbRP9F9r9xVXOFVLNjmnsJHquVj/wAQPKAPr+4IOXdC5UdmbYp8Y2Ond2EWQvC5xG53SEnWtd3YizZ3W1Xxkt5XuObcslIr9HtVnSRPEjC3WIcxzHtG8EEaptxB7kyqcmHJitUYbKbZSZbs0kANOOY70lvQbDMs0kwt+Ca6Yf7CyVlgC5zpRhpJOwnhYfgr9gM8WHs+cBdM8XeG6vVtsjzIvblvPYq5gc3RSNe1jHluxrzYX43zsQjlTjQd5VLBf/3nj1tYmjbjcSpd6W0Cv/8AQWboZP4f5lsPhBH1D/FvvQKPEWD9Wpu+SV3tW/5VO6GjH7r3e1ypjl1L2f8ARPLXSG/l67dAe9yyNN5TsgHpH+VBRi8u5tGO2ncf+onG41UW8ukH7NL75EMb6/g2UukMN0vnOyJvifcs/KWrOxjB3X+8IL+W6rdURj9mnYPbdMyYjWu/X3t/YjhHtYUMf6/gOX+lFgGLVruHc38U4J65293c38CqrJPWO24lU93RN9kYWHMqTtxGrP74H+FoWxR639/c2CXSi3Np61210nh/oSOD1J8ov73W9jgqPPhL3nrVtY7+3k9gKiSaLsd5U07v2ppD/mQvT5thwT5WOgOwex+cewH7T23/AInFNP6BmTqmmaBxmjb6gFzp2gtMTmCTxL3H71kaCU3mfxO96N6Pf4Ngq7r5L27GcPb5VfS34CYu9gUOt0twyNtzWxuPCNj3FVIaD03mDxPvWH6G07f0bSjjo7M2VU6kN43phBVO6GkfK2Uh3RSOjaGukt1YxckjXzbc7CR2isYPW4hCc45XtLgXazHOcM9oO26s/wAm4GkfNNy5ewop00jrXfKbZD52XIemrrxqUVFLTZk34Nt3b1DWHzsLWue4Rgt19VwIIA25C5sPuJUefHKe51K3D2jcXPkkPaWtY32rQPcbXfJkBte87NmRchR0Xpfq2+g1cuOlduxbKqW4kx2NR78Vw8fs08x9sq0OMw78ZpO6jkP/AFVE+TVMP0bfRb7kho/T+YPRHuT51Pp/gXIn1Ej8uU4/83pT/wAlP/8Aqtm6Q0u/FKQ/8lUD19Mo/wCQ6fzB4BYODweYPAe5bNp9P32NkT6gg3SGg34hTnspph/mKz8osN31sXdFMP8AKh/5Mg8wer3LBoYfM9iXMpdPyNkz6vj/AEIfKPDD+ut/u5v5UjjWGH9ej72zD7kM+KQ/Vj/fctXwxfVtQxU+n5/w2VPq+P8AQlJiOHHZXxeEv3hRZJ6E/r0B7Q/+RQ3tj3Mb4Jlz2jY1vgjip7fIcuW/wThFRnZXU3e63tjUuCOkH67TAjYRIy/+EIH8Y5DwCTqwgLXg+Xz/AIbBLcl1OCUTnEiuiaDnqjoyByB6QZdyygr8Qffb7Ek/p2+RLS3NjMOCyyccEklKxZE+lqxwUvpwdySSRoZDjHN4J4ObwSSSWHHWvbwTgc3gkkhYxuHt4LJc3gsJIBsLXash7UkkTWNX1I4LX40OCSSNjWNBVBZ+NDmkkjYNhCqHNYdVhJJCxrIadUhYEg3JJImsbipWxqkkktg2F8YWrpUklrAsaGVYdOkksAadMtDMkksAbMibc9JJEA09wTLrJJJhRo2TchSSToVkYtCSSSNxT//Z"/>
          <p:cNvSpPr>
            <a:spLocks noChangeAspect="1" noChangeArrowheads="1"/>
          </p:cNvSpPr>
          <p:nvPr/>
        </p:nvSpPr>
        <p:spPr bwMode="auto">
          <a:xfrm>
            <a:off x="135865" y="-144462"/>
            <a:ext cx="318553" cy="29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buFont typeface="Arial" charset="0"/>
              <a:defRPr sz="1100">
                <a:solidFill>
                  <a:schemeClr val="tx1"/>
                </a:solidFill>
                <a:latin typeface="Arial" charset="0"/>
                <a:cs typeface="Arial" charset="0"/>
              </a:defRPr>
            </a:lvl1pPr>
            <a:lvl2pPr marL="742950" indent="-285750" eaLnBrk="0" hangingPunct="0">
              <a:buChar char="•"/>
              <a:defRPr sz="1100">
                <a:solidFill>
                  <a:schemeClr val="tx1"/>
                </a:solidFill>
                <a:latin typeface="Arial" charset="0"/>
                <a:cs typeface="Arial" charset="0"/>
              </a:defRPr>
            </a:lvl2pPr>
            <a:lvl3pPr marL="1143000" indent="-228600" eaLnBrk="0" hangingPunct="0">
              <a:buFont typeface="Arial" charset="0"/>
              <a:buChar char="-"/>
              <a:defRPr sz="1100">
                <a:solidFill>
                  <a:schemeClr val="tx1"/>
                </a:solidFill>
                <a:latin typeface="Arial" charset="0"/>
                <a:cs typeface="Arial" charset="0"/>
              </a:defRPr>
            </a:lvl3pPr>
            <a:lvl4pPr marL="1600200" indent="-228600" eaLnBrk="0" hangingPunct="0">
              <a:buFont typeface="Arial" charset="0"/>
              <a:buChar char="•"/>
              <a:defRPr sz="1100">
                <a:solidFill>
                  <a:schemeClr val="tx1"/>
                </a:solidFill>
                <a:latin typeface="Arial" charset="0"/>
                <a:cs typeface="Arial" charset="0"/>
              </a:defRPr>
            </a:lvl4pPr>
            <a:lvl5pPr marL="2057400" indent="-228600" eaLnBrk="0" hangingPunct="0">
              <a:buFont typeface="Arial" charset="0"/>
              <a:buChar char="-"/>
              <a:defRPr sz="1100">
                <a:solidFill>
                  <a:schemeClr val="tx1"/>
                </a:solidFill>
                <a:latin typeface="Arial" charset="0"/>
                <a:cs typeface="Arial" charset="0"/>
              </a:defRPr>
            </a:lvl5pPr>
            <a:lvl6pPr marL="2514600" indent="-228600" eaLnBrk="0" fontAlgn="base" hangingPunct="0">
              <a:spcBef>
                <a:spcPct val="0"/>
              </a:spcBef>
              <a:spcAft>
                <a:spcPct val="0"/>
              </a:spcAft>
              <a:buFont typeface="Arial" charset="0"/>
              <a:buChar char="-"/>
              <a:defRPr sz="1100">
                <a:solidFill>
                  <a:schemeClr val="tx1"/>
                </a:solidFill>
                <a:latin typeface="Arial" charset="0"/>
                <a:cs typeface="Arial" charset="0"/>
              </a:defRPr>
            </a:lvl6pPr>
            <a:lvl7pPr marL="2971800" indent="-228600" eaLnBrk="0" fontAlgn="base" hangingPunct="0">
              <a:spcBef>
                <a:spcPct val="0"/>
              </a:spcBef>
              <a:spcAft>
                <a:spcPct val="0"/>
              </a:spcAft>
              <a:buFont typeface="Arial" charset="0"/>
              <a:buChar char="-"/>
              <a:defRPr sz="1100">
                <a:solidFill>
                  <a:schemeClr val="tx1"/>
                </a:solidFill>
                <a:latin typeface="Arial" charset="0"/>
                <a:cs typeface="Arial" charset="0"/>
              </a:defRPr>
            </a:lvl7pPr>
            <a:lvl8pPr marL="3429000" indent="-228600" eaLnBrk="0" fontAlgn="base" hangingPunct="0">
              <a:spcBef>
                <a:spcPct val="0"/>
              </a:spcBef>
              <a:spcAft>
                <a:spcPct val="0"/>
              </a:spcAft>
              <a:buFont typeface="Arial" charset="0"/>
              <a:buChar char="-"/>
              <a:defRPr sz="1100">
                <a:solidFill>
                  <a:schemeClr val="tx1"/>
                </a:solidFill>
                <a:latin typeface="Arial" charset="0"/>
                <a:cs typeface="Arial" charset="0"/>
              </a:defRPr>
            </a:lvl8pPr>
            <a:lvl9pPr marL="3886200" indent="-228600" eaLnBrk="0" fontAlgn="base" hangingPunct="0">
              <a:spcBef>
                <a:spcPct val="0"/>
              </a:spcBef>
              <a:spcAft>
                <a:spcPct val="0"/>
              </a:spcAft>
              <a:buFont typeface="Arial" charset="0"/>
              <a:buChar char="-"/>
              <a:defRPr sz="1100">
                <a:solidFill>
                  <a:schemeClr val="tx1"/>
                </a:solidFill>
                <a:latin typeface="Arial" charset="0"/>
                <a:cs typeface="Arial" charset="0"/>
              </a:defRPr>
            </a:lvl9pPr>
          </a:lstStyle>
          <a:p>
            <a:pPr eaLnBrk="1" hangingPunct="1">
              <a:buFontTx/>
              <a:buNone/>
            </a:pPr>
            <a:endParaRPr lang="en-IN" altLang="en-US" sz="2900" dirty="0">
              <a:solidFill>
                <a:schemeClr val="folHlink"/>
              </a:solidFill>
            </a:endParaRPr>
          </a:p>
        </p:txBody>
      </p:sp>
      <p:sp>
        <p:nvSpPr>
          <p:cNvPr id="6" name="Freeform 7"/>
          <p:cNvSpPr>
            <a:spLocks noChangeAspect="1" noEditPoints="1"/>
          </p:cNvSpPr>
          <p:nvPr/>
        </p:nvSpPr>
        <p:spPr bwMode="gray">
          <a:xfrm flipH="1" flipV="1">
            <a:off x="6321152" y="5317691"/>
            <a:ext cx="1389613" cy="1549100"/>
          </a:xfrm>
          <a:prstGeom prst="parallelogram">
            <a:avLst>
              <a:gd name="adj" fmla="val 29870"/>
            </a:avLst>
          </a:prstGeom>
          <a:solidFill>
            <a:srgbClr val="7AB800"/>
          </a:solidFill>
          <a:ln w="9525" cap="flat" cmpd="sng">
            <a:noFill/>
            <a:prstDash val="solid"/>
            <a:round/>
            <a:headEnd type="none" w="med" len="med"/>
            <a:tailEnd type="none" w="med" len="med"/>
          </a:ln>
          <a:effectLst/>
        </p:spPr>
        <p:txBody>
          <a:bodyPr/>
          <a:lstStyle/>
          <a:p>
            <a:pPr eaLnBrk="1" fontAlgn="auto" hangingPunct="1">
              <a:spcBef>
                <a:spcPct val="50000"/>
              </a:spcBef>
              <a:spcAft>
                <a:spcPts val="0"/>
              </a:spcAft>
              <a:defRPr/>
            </a:pPr>
            <a:endParaRPr lang="en-GB" sz="1800" dirty="0">
              <a:solidFill>
                <a:srgbClr val="000000"/>
              </a:solidFill>
              <a:latin typeface="Univers 45 Light"/>
              <a:cs typeface="+mn-cs"/>
            </a:endParaRPr>
          </a:p>
        </p:txBody>
      </p:sp>
      <p:grpSp>
        <p:nvGrpSpPr>
          <p:cNvPr id="7" name="Group 6"/>
          <p:cNvGrpSpPr/>
          <p:nvPr/>
        </p:nvGrpSpPr>
        <p:grpSpPr>
          <a:xfrm>
            <a:off x="0" y="4509120"/>
            <a:ext cx="9237476" cy="1366618"/>
            <a:chOff x="-438168" y="727485"/>
            <a:chExt cx="6844950" cy="1636538"/>
          </a:xfrm>
        </p:grpSpPr>
        <p:sp>
          <p:nvSpPr>
            <p:cNvPr id="8" name="Freeform 7"/>
            <p:cNvSpPr>
              <a:spLocks noChangeAspect="1" noEditPoints="1"/>
            </p:cNvSpPr>
            <p:nvPr/>
          </p:nvSpPr>
          <p:spPr bwMode="gray">
            <a:xfrm rot="10800000">
              <a:off x="-438168" y="727485"/>
              <a:ext cx="6844950" cy="1636538"/>
            </a:xfrm>
            <a:prstGeom prst="parallelogram">
              <a:avLst>
                <a:gd name="adj" fmla="val 27467"/>
              </a:avLst>
            </a:prstGeom>
            <a:gradFill flip="none" rotWithShape="1">
              <a:gsLst>
                <a:gs pos="0">
                  <a:srgbClr val="00257A"/>
                </a:gs>
                <a:gs pos="35000">
                  <a:srgbClr val="00338D">
                    <a:alpha val="95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eaLnBrk="1" fontAlgn="auto" hangingPunct="1">
                <a:spcBef>
                  <a:spcPct val="50000"/>
                </a:spcBef>
                <a:spcAft>
                  <a:spcPts val="0"/>
                </a:spcAft>
                <a:defRPr/>
              </a:pPr>
              <a:endParaRPr lang="en-GB" sz="1800" dirty="0">
                <a:solidFill>
                  <a:srgbClr val="000000"/>
                </a:solidFill>
                <a:latin typeface="Univers 45 Light"/>
                <a:cs typeface="+mn-cs"/>
              </a:endParaRPr>
            </a:p>
          </p:txBody>
        </p:sp>
        <p:sp>
          <p:nvSpPr>
            <p:cNvPr id="9" name="Freeform 7"/>
            <p:cNvSpPr>
              <a:spLocks noChangeAspect="1" noEditPoints="1"/>
            </p:cNvSpPr>
            <p:nvPr/>
          </p:nvSpPr>
          <p:spPr bwMode="gray">
            <a:xfrm flipH="1" flipV="1">
              <a:off x="-438168" y="870330"/>
              <a:ext cx="6718423" cy="1350845"/>
            </a:xfrm>
            <a:prstGeom prst="parallelogram">
              <a:avLst>
                <a:gd name="adj" fmla="val 27467"/>
              </a:avLst>
            </a:prstGeom>
            <a:gradFill flip="none" rotWithShape="1">
              <a:gsLst>
                <a:gs pos="0">
                  <a:srgbClr val="00B0F0"/>
                </a:gs>
                <a:gs pos="100000">
                  <a:schemeClr val="bg1">
                    <a:lumMod val="48000"/>
                    <a:alpha val="5000"/>
                  </a:schemeClr>
                </a:gs>
              </a:gsLst>
              <a:lin ang="10800000" scaled="1"/>
              <a:tileRect/>
            </a:gradFill>
            <a:ln w="9525" cap="flat" cmpd="sng">
              <a:noFill/>
              <a:prstDash val="solid"/>
              <a:round/>
              <a:headEnd type="none" w="med" len="med"/>
              <a:tailEnd type="none" w="med" len="med"/>
            </a:ln>
            <a:effectLst/>
          </p:spPr>
          <p:txBody>
            <a:bodyPr anchor="ctr"/>
            <a:lstStyle/>
            <a:p>
              <a:pPr marL="6654800" eaLnBrk="1" fontAlgn="auto" hangingPunct="1">
                <a:spcBef>
                  <a:spcPct val="50000"/>
                </a:spcBef>
                <a:spcAft>
                  <a:spcPts val="0"/>
                </a:spcAft>
                <a:defRPr/>
              </a:pPr>
              <a:endParaRPr lang="en-GB" sz="1800" dirty="0">
                <a:solidFill>
                  <a:srgbClr val="000000"/>
                </a:solidFill>
                <a:latin typeface="Univers 45 Light"/>
                <a:cs typeface="+mn-cs"/>
              </a:endParaRPr>
            </a:p>
          </p:txBody>
        </p:sp>
      </p:grpSp>
      <p:sp>
        <p:nvSpPr>
          <p:cNvPr id="10" name="Freeform 7"/>
          <p:cNvSpPr>
            <a:spLocks noChangeAspect="1" noEditPoints="1"/>
          </p:cNvSpPr>
          <p:nvPr/>
        </p:nvSpPr>
        <p:spPr bwMode="gray">
          <a:xfrm flipH="1" flipV="1">
            <a:off x="8085348" y="5317689"/>
            <a:ext cx="2166924" cy="691195"/>
          </a:xfrm>
          <a:prstGeom prst="parallelogram">
            <a:avLst>
              <a:gd name="adj" fmla="val 27467"/>
            </a:avLst>
          </a:prstGeom>
          <a:solidFill>
            <a:srgbClr val="7AB800"/>
          </a:solidFill>
          <a:ln w="9525" cap="flat" cmpd="sng">
            <a:noFill/>
            <a:prstDash val="solid"/>
            <a:round/>
            <a:headEnd type="none" w="med" len="med"/>
            <a:tailEnd type="none" w="med" len="med"/>
          </a:ln>
          <a:effectLst/>
        </p:spPr>
        <p:txBody>
          <a:bodyPr/>
          <a:lstStyle/>
          <a:p>
            <a:pPr eaLnBrk="1" fontAlgn="auto" hangingPunct="1">
              <a:spcBef>
                <a:spcPct val="50000"/>
              </a:spcBef>
              <a:spcAft>
                <a:spcPts val="0"/>
              </a:spcAft>
              <a:defRPr/>
            </a:pPr>
            <a:endParaRPr lang="en-GB" sz="1800" dirty="0">
              <a:solidFill>
                <a:srgbClr val="000000"/>
              </a:solidFill>
              <a:latin typeface="Univers 45 Light"/>
              <a:cs typeface="+mn-cs"/>
            </a:endParaRPr>
          </a:p>
        </p:txBody>
      </p:sp>
      <p:sp>
        <p:nvSpPr>
          <p:cNvPr id="2" name="TextBox 1"/>
          <p:cNvSpPr txBox="1"/>
          <p:nvPr/>
        </p:nvSpPr>
        <p:spPr>
          <a:xfrm>
            <a:off x="329202" y="4816011"/>
            <a:ext cx="8652298" cy="503590"/>
          </a:xfrm>
          <a:prstGeom prst="rect">
            <a:avLst/>
          </a:prstGeom>
          <a:noFill/>
        </p:spPr>
        <p:txBody>
          <a:bodyPr wrap="square" lIns="36000" tIns="36000" rIns="36000" bIns="36000" rtlCol="0">
            <a:spAutoFit/>
          </a:bodyPr>
          <a:lstStyle/>
          <a:p>
            <a:pPr algn="ctr">
              <a:spcAft>
                <a:spcPts val="1200"/>
              </a:spcAft>
            </a:pPr>
            <a:r>
              <a:rPr lang="en-US" sz="2800" b="1" dirty="0" smtClean="0">
                <a:solidFill>
                  <a:schemeClr val="bg1"/>
                </a:solidFill>
                <a:latin typeface="Univers KPMG"/>
              </a:rPr>
              <a:t>Maharashtra Real Estate Regulatory Authority</a:t>
            </a:r>
          </a:p>
        </p:txBody>
      </p:sp>
      <p:sp>
        <p:nvSpPr>
          <p:cNvPr id="3" name="TextBox 2"/>
          <p:cNvSpPr txBox="1"/>
          <p:nvPr/>
        </p:nvSpPr>
        <p:spPr>
          <a:xfrm>
            <a:off x="3786828" y="5416226"/>
            <a:ext cx="4356484" cy="288147"/>
          </a:xfrm>
          <a:prstGeom prst="rect">
            <a:avLst/>
          </a:prstGeom>
          <a:noFill/>
        </p:spPr>
        <p:txBody>
          <a:bodyPr wrap="square" lIns="36000" tIns="36000" rIns="36000" bIns="36000" rtlCol="0">
            <a:spAutoFit/>
          </a:bodyPr>
          <a:lstStyle/>
          <a:p>
            <a:pPr lvl="1" algn="r"/>
            <a:r>
              <a:rPr lang="en-US" sz="1400" dirty="0" smtClean="0">
                <a:solidFill>
                  <a:schemeClr val="bg1"/>
                </a:solidFill>
                <a:latin typeface="Tw Cen MT" panose="020B0602020104020603" pitchFamily="34" charset="0"/>
              </a:rPr>
              <a:t>                                 </a:t>
            </a:r>
            <a:endParaRPr lang="en-US" sz="1400" dirty="0">
              <a:solidFill>
                <a:schemeClr val="bg1"/>
              </a:solidFill>
              <a:latin typeface="Tw Cen MT" panose="020B0602020104020603"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969896" y="149588"/>
            <a:ext cx="936104" cy="93610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1600" b="1" dirty="0">
                <a:latin typeface="DVBW-TTYogesh" pitchFamily="2" charset="0"/>
              </a:rPr>
              <a:t>®Ö¾Öß®Ö ¾Ö ¯ÖÏÝÖŸÖß¯Ö£ÖÖ¾Ö¸üü †</a:t>
            </a:r>
            <a:r>
              <a:rPr lang="en-US" sz="1600" b="1" dirty="0" err="1">
                <a:latin typeface="DVBW-TTYogesh" pitchFamily="2" charset="0"/>
              </a:rPr>
              <a:t>ÃÖ»Öê</a:t>
            </a:r>
            <a:r>
              <a:rPr lang="en-US" sz="1600" b="1" dirty="0">
                <a:latin typeface="DVBW-TTYogesh" pitchFamily="2" charset="0"/>
              </a:rPr>
              <a:t>»µÖÖ ¯</a:t>
            </a:r>
            <a:r>
              <a:rPr lang="en-US" sz="1600" b="1" dirty="0" err="1">
                <a:latin typeface="DVBW-TTYogesh" pitchFamily="2" charset="0"/>
              </a:rPr>
              <a:t>ÖÏÛú</a:t>
            </a:r>
            <a:r>
              <a:rPr lang="en-US" sz="1600" b="1" dirty="0">
                <a:latin typeface="DVBW-TTYogesh" pitchFamily="2" charset="0"/>
              </a:rPr>
              <a:t>»¯</a:t>
            </a:r>
            <a:r>
              <a:rPr lang="en-US" sz="1600" b="1" dirty="0" err="1">
                <a:latin typeface="DVBW-TTYogesh" pitchFamily="2" charset="0"/>
              </a:rPr>
              <a:t>ÖÖ“Öß</a:t>
            </a:r>
            <a:r>
              <a:rPr lang="en-US" sz="1600" b="1" dirty="0">
                <a:latin typeface="DVBW-TTYogesh" pitchFamily="2" charset="0"/>
              </a:rPr>
              <a:t> ´</a:t>
            </a:r>
            <a:r>
              <a:rPr lang="en-US" sz="1600" b="1" dirty="0" err="1">
                <a:latin typeface="DVBW-TTYogesh" pitchFamily="2" charset="0"/>
              </a:rPr>
              <a:t>ÖÆüÖ¸êü¸üÖÛú›êü</a:t>
            </a:r>
            <a:r>
              <a:rPr lang="en-US" sz="1600" b="1" dirty="0">
                <a:latin typeface="DVBW-TTYogesh" pitchFamily="2" charset="0"/>
              </a:rPr>
              <a:t> ®</a:t>
            </a:r>
            <a:r>
              <a:rPr lang="en-US" sz="1600" b="1" dirty="0" err="1">
                <a:latin typeface="DVBW-TTYogesh" pitchFamily="2" charset="0"/>
              </a:rPr>
              <a:t>ÖÖë¤üÞÖßÛú¸üÞÖê</a:t>
            </a:r>
            <a:endParaRPr lang="en-US" sz="1600" b="1" dirty="0">
              <a:latin typeface="DVBW-TTYogesh" pitchFamily="2" charset="0"/>
            </a:endParaRPr>
          </a:p>
          <a:p>
            <a:pPr lvl="0"/>
            <a:r>
              <a:rPr lang="en-US" sz="1600" b="1" dirty="0" err="1">
                <a:latin typeface="DVBW-TTYogesh" pitchFamily="2" charset="0"/>
              </a:rPr>
              <a:t>ÛúÖµÖ¤üÖ</a:t>
            </a:r>
            <a:r>
              <a:rPr lang="en-US" sz="1600" b="1" dirty="0">
                <a:latin typeface="DVBW-TTYogesh" pitchFamily="2" charset="0"/>
              </a:rPr>
              <a:t>, ×®ÖµÖ´Ö ¾Ö ×¾Ö×®ÖµÖ´Ö µÖÖ ®</a:t>
            </a:r>
            <a:r>
              <a:rPr lang="en-US" sz="1600" b="1" dirty="0" err="1">
                <a:latin typeface="DVBW-TTYogesh" pitchFamily="2" charset="0"/>
              </a:rPr>
              <a:t>ÖãÃÖÖ¸ü</a:t>
            </a:r>
            <a:r>
              <a:rPr lang="en-US" sz="1600" b="1" dirty="0">
                <a:latin typeface="DVBW-TTYogesh" pitchFamily="2" charset="0"/>
              </a:rPr>
              <a:t> ´</a:t>
            </a:r>
            <a:r>
              <a:rPr lang="en-US" sz="1600" b="1" dirty="0" err="1">
                <a:latin typeface="DVBW-TTYogesh" pitchFamily="2" charset="0"/>
              </a:rPr>
              <a:t>ÖÖ×ÆüŸÖß“Öê</a:t>
            </a:r>
            <a:r>
              <a:rPr lang="en-US" sz="1600" b="1" dirty="0">
                <a:latin typeface="DVBW-TTYogesh" pitchFamily="2" charset="0"/>
              </a:rPr>
              <a:t> ¯</a:t>
            </a:r>
            <a:r>
              <a:rPr lang="en-US" sz="1600" b="1" dirty="0" err="1">
                <a:latin typeface="DVBW-TTYogesh" pitchFamily="2" charset="0"/>
              </a:rPr>
              <a:t>ÖÏÝÖ™ü®Ö</a:t>
            </a:r>
            <a:r>
              <a:rPr lang="en-US" sz="1600" b="1" dirty="0">
                <a:latin typeface="DVBW-TTYogesh" pitchFamily="2" charset="0"/>
              </a:rPr>
              <a:t> </a:t>
            </a:r>
            <a:r>
              <a:rPr lang="en-US" sz="1600" b="1" dirty="0" err="1">
                <a:latin typeface="DVBW-TTYogesh" pitchFamily="2" charset="0"/>
              </a:rPr>
              <a:t>Ûú¸üÞÖê</a:t>
            </a:r>
            <a:r>
              <a:rPr lang="en-US" sz="1600" b="1" dirty="0">
                <a:latin typeface="DVBW-TTYogesh" pitchFamily="2" charset="0"/>
              </a:rPr>
              <a:t>.</a:t>
            </a:r>
          </a:p>
          <a:p>
            <a:pPr lvl="0"/>
            <a:r>
              <a:rPr lang="en-US" sz="1600" b="1" dirty="0">
                <a:latin typeface="DVBW-TTYogesh" pitchFamily="2" charset="0"/>
              </a:rPr>
              <a:t>®</a:t>
            </a:r>
            <a:r>
              <a:rPr lang="en-US" sz="1600" b="1" dirty="0" err="1">
                <a:latin typeface="DVBW-TTYogesh" pitchFamily="2" charset="0"/>
              </a:rPr>
              <a:t>ÖÖë¤üÞÖß</a:t>
            </a:r>
            <a:r>
              <a:rPr lang="en-US" sz="1600" b="1" dirty="0">
                <a:latin typeface="DVBW-TTYogesh" pitchFamily="2" charset="0"/>
              </a:rPr>
              <a:t>“µÖÖ ¾Öêôûß ¯ÖÏÝÖ™ </a:t>
            </a:r>
            <a:r>
              <a:rPr lang="en-US" sz="1600" b="1" dirty="0" err="1">
                <a:latin typeface="DVBW-TTYogesh" pitchFamily="2" charset="0"/>
              </a:rPr>
              <a:t>üÛêú»Öê»Öß</a:t>
            </a:r>
            <a:r>
              <a:rPr lang="en-US" sz="1600" b="1" dirty="0">
                <a:latin typeface="DVBW-TTYogesh" pitchFamily="2" charset="0"/>
              </a:rPr>
              <a:t> ´</a:t>
            </a:r>
            <a:r>
              <a:rPr lang="en-US" sz="1600" b="1" dirty="0" err="1">
                <a:latin typeface="DVBW-TTYogesh" pitchFamily="2" charset="0"/>
              </a:rPr>
              <a:t>ÖÖ×ÆüŸÖß</a:t>
            </a:r>
            <a:r>
              <a:rPr lang="en-US" sz="1600" b="1" dirty="0">
                <a:latin typeface="DVBW-TTYogesh" pitchFamily="2" charset="0"/>
              </a:rPr>
              <a:t> ¤</a:t>
            </a:r>
            <a:r>
              <a:rPr lang="en-US" sz="1600" b="1" dirty="0" err="1">
                <a:latin typeface="DVBW-TTYogesh" pitchFamily="2" charset="0"/>
              </a:rPr>
              <a:t>ü¸ü</a:t>
            </a:r>
            <a:r>
              <a:rPr lang="en-US" sz="1600" b="1" dirty="0">
                <a:latin typeface="DVBW-TTYogesh" pitchFamily="2" charset="0"/>
              </a:rPr>
              <a:t> ×</a:t>
            </a:r>
            <a:r>
              <a:rPr lang="en-US" sz="1600" b="1" dirty="0" err="1">
                <a:latin typeface="DVBW-TTYogesh" pitchFamily="2" charset="0"/>
              </a:rPr>
              <a:t>ŸÖ´ÖÖÆüß®Öê</a:t>
            </a:r>
            <a:r>
              <a:rPr lang="en-US" sz="1600" b="1" dirty="0">
                <a:latin typeface="DVBW-TTYogesh" pitchFamily="2" charset="0"/>
              </a:rPr>
              <a:t> †ªµÖÖ¾ÖŸÖ </a:t>
            </a:r>
            <a:r>
              <a:rPr lang="en-US" sz="1600" b="1" dirty="0" err="1">
                <a:latin typeface="DVBW-TTYogesh" pitchFamily="2" charset="0"/>
              </a:rPr>
              <a:t>Ûú¸üÞÖê</a:t>
            </a:r>
            <a:r>
              <a:rPr lang="en-US" sz="1600" b="1" dirty="0">
                <a:latin typeface="DVBW-TTYogesh" pitchFamily="2" charset="0"/>
              </a:rPr>
              <a:t>.</a:t>
            </a:r>
          </a:p>
          <a:p>
            <a:pPr lvl="0"/>
            <a:r>
              <a:rPr lang="en-US" sz="1600" b="1" dirty="0">
                <a:latin typeface="DVBW-TTYogesh" pitchFamily="2" charset="0"/>
              </a:rPr>
              <a:t>•</a:t>
            </a:r>
            <a:r>
              <a:rPr lang="en-US" sz="1600" b="1" dirty="0" err="1">
                <a:latin typeface="DVBW-TTYogesh" pitchFamily="2" charset="0"/>
              </a:rPr>
              <a:t>ÖÖÆüß¸üÖŸÖ</a:t>
            </a:r>
            <a:r>
              <a:rPr lang="en-US" sz="1600" b="1" dirty="0">
                <a:latin typeface="DVBW-TTYogesh" pitchFamily="2" charset="0"/>
              </a:rPr>
              <a:t>, »</a:t>
            </a:r>
            <a:r>
              <a:rPr lang="en-US" sz="1600" b="1" dirty="0" err="1">
                <a:latin typeface="DVBW-TTYogesh" pitchFamily="2" charset="0"/>
              </a:rPr>
              <a:t>Ö‘Öã¯Öã×ÃŸÖÛúÖ</a:t>
            </a:r>
            <a:r>
              <a:rPr lang="en-US" sz="1600" b="1" dirty="0">
                <a:latin typeface="DVBW-TTYogesh" pitchFamily="2" charset="0"/>
              </a:rPr>
              <a:t>, ´</a:t>
            </a:r>
            <a:r>
              <a:rPr lang="en-US" sz="1600" b="1" dirty="0" err="1">
                <a:latin typeface="DVBW-TTYogesh" pitchFamily="2" charset="0"/>
              </a:rPr>
              <a:t>ÖÖ×ÆüŸÖß¯ÖãÃŸÖÛú</a:t>
            </a:r>
            <a:r>
              <a:rPr lang="en-US" sz="1600" b="1" dirty="0">
                <a:latin typeface="DVBW-TTYogesh" pitchFamily="2" charset="0"/>
              </a:rPr>
              <a:t> ØÛú¾ÖÖ ¯ÖÏ×ÃÖ¬¤</a:t>
            </a:r>
            <a:r>
              <a:rPr lang="en-US" sz="1600" b="1" dirty="0" err="1">
                <a:latin typeface="DVBW-TTYogesh" pitchFamily="2" charset="0"/>
              </a:rPr>
              <a:t>üß</a:t>
            </a:r>
            <a:r>
              <a:rPr lang="en-US" sz="1600" b="1" dirty="0">
                <a:latin typeface="DVBW-TTYogesh" pitchFamily="2" charset="0"/>
              </a:rPr>
              <a:t> ´ÖÖ¬µÖ´ÖÖ´Ö¬µ</a:t>
            </a:r>
            <a:r>
              <a:rPr lang="en-US" sz="1600" b="1" dirty="0" err="1">
                <a:latin typeface="DVBW-TTYogesh" pitchFamily="2" charset="0"/>
              </a:rPr>
              <a:t>Öêü</a:t>
            </a:r>
            <a:r>
              <a:rPr lang="en-US" sz="1600" b="1" dirty="0">
                <a:latin typeface="DVBW-TTYogesh" pitchFamily="2" charset="0"/>
              </a:rPr>
              <a:t> ´</a:t>
            </a:r>
            <a:r>
              <a:rPr lang="en-US" sz="1600" b="1" dirty="0" err="1">
                <a:latin typeface="DVBW-TTYogesh" pitchFamily="2" charset="0"/>
              </a:rPr>
              <a:t>ÖÆüÖ¸êü¸üÖÛú›êü</a:t>
            </a:r>
            <a:r>
              <a:rPr lang="en-US" sz="1600" b="1" dirty="0">
                <a:latin typeface="DVBW-TTYogesh" pitchFamily="2" charset="0"/>
              </a:rPr>
              <a:t> </a:t>
            </a:r>
            <a:r>
              <a:rPr lang="en-US" sz="1600" b="1" dirty="0" err="1">
                <a:latin typeface="DVBW-TTYogesh" pitchFamily="2" charset="0"/>
              </a:rPr>
              <a:t>Ûêú»Öê</a:t>
            </a:r>
            <a:r>
              <a:rPr lang="en-US" sz="1600" b="1" dirty="0">
                <a:latin typeface="DVBW-TTYogesh" pitchFamily="2" charset="0"/>
              </a:rPr>
              <a:t>»µÖÖ ®</a:t>
            </a:r>
            <a:r>
              <a:rPr lang="en-US" sz="1600" b="1" dirty="0" err="1">
                <a:latin typeface="DVBW-TTYogesh" pitchFamily="2" charset="0"/>
              </a:rPr>
              <a:t>ÖÖë¤üÞÖß“ÖÖ</a:t>
            </a:r>
            <a:r>
              <a:rPr lang="en-US" sz="1600" b="1" dirty="0">
                <a:latin typeface="DVBW-TTYogesh" pitchFamily="2" charset="0"/>
              </a:rPr>
              <a:t> </a:t>
            </a:r>
            <a:r>
              <a:rPr lang="en-US" sz="1600" b="1" dirty="0" err="1">
                <a:latin typeface="DVBW-TTYogesh" pitchFamily="2" charset="0"/>
              </a:rPr>
              <a:t>ÛÎú´ÖÖÓÛú</a:t>
            </a:r>
            <a:r>
              <a:rPr lang="en-US" sz="1600" b="1" dirty="0">
                <a:latin typeface="DVBW-TTYogesh" pitchFamily="2" charset="0"/>
              </a:rPr>
              <a:t> ¾Ö </a:t>
            </a:r>
          </a:p>
          <a:p>
            <a:pPr lvl="0"/>
            <a:r>
              <a:rPr lang="en-US" sz="1600" b="1" dirty="0">
                <a:latin typeface="DVBW-TTYogesh" pitchFamily="2" charset="0"/>
              </a:rPr>
              <a:t> ´</a:t>
            </a:r>
            <a:r>
              <a:rPr lang="en-US" sz="1600" b="1" dirty="0" err="1">
                <a:latin typeface="DVBW-TTYogesh" pitchFamily="2" charset="0"/>
              </a:rPr>
              <a:t>ÖÆüÖ¸êü¸üÖ</a:t>
            </a:r>
            <a:r>
              <a:rPr lang="en-US" sz="1600" b="1" dirty="0">
                <a:latin typeface="DVBW-TTYogesh" pitchFamily="2" charset="0"/>
              </a:rPr>
              <a:t> </a:t>
            </a:r>
            <a:r>
              <a:rPr lang="en-US" sz="1600" b="1" dirty="0" err="1">
                <a:latin typeface="DVBW-TTYogesh" pitchFamily="2" charset="0"/>
              </a:rPr>
              <a:t>ÃÖÓÛêúŸÖÃ£ÖôûÖ“ÖÖ</a:t>
            </a:r>
            <a:r>
              <a:rPr lang="en-US" sz="1600" b="1" dirty="0">
                <a:latin typeface="DVBW-TTYogesh" pitchFamily="2" charset="0"/>
              </a:rPr>
              <a:t> ˆ»»</a:t>
            </a:r>
            <a:r>
              <a:rPr lang="en-US" sz="1600" b="1" dirty="0" err="1">
                <a:latin typeface="DVBW-TTYogesh" pitchFamily="2" charset="0"/>
              </a:rPr>
              <a:t>ÖêÜÖ</a:t>
            </a:r>
            <a:r>
              <a:rPr lang="en-US" sz="1600" b="1" dirty="0">
                <a:latin typeface="DVBW-TTYogesh" pitchFamily="2" charset="0"/>
              </a:rPr>
              <a:t> †</a:t>
            </a:r>
            <a:r>
              <a:rPr lang="en-US" sz="1600" b="1" dirty="0" err="1">
                <a:latin typeface="DVBW-TTYogesh" pitchFamily="2" charset="0"/>
              </a:rPr>
              <a:t>ÖÆêü</a:t>
            </a:r>
            <a:r>
              <a:rPr lang="en-US" sz="1600" b="1" dirty="0">
                <a:latin typeface="DVBW-TTYogesh" pitchFamily="2" charset="0"/>
              </a:rPr>
              <a:t> µ</a:t>
            </a:r>
            <a:r>
              <a:rPr lang="en-US" sz="1600" b="1" dirty="0" err="1">
                <a:latin typeface="DVBW-TTYogesh" pitchFamily="2" charset="0"/>
              </a:rPr>
              <a:t>ÖÖ“Öß</a:t>
            </a:r>
            <a:r>
              <a:rPr lang="en-US" sz="1600" b="1" dirty="0">
                <a:latin typeface="DVBW-TTYogesh" pitchFamily="2" charset="0"/>
              </a:rPr>
              <a:t> </a:t>
            </a:r>
            <a:r>
              <a:rPr lang="en-US" sz="1600" b="1" dirty="0" err="1">
                <a:latin typeface="DVBW-TTYogesh" pitchFamily="2" charset="0"/>
              </a:rPr>
              <a:t>ÜÖÖ¡Öß</a:t>
            </a:r>
            <a:r>
              <a:rPr lang="en-US" sz="1600" b="1" dirty="0">
                <a:latin typeface="DVBW-TTYogesh" pitchFamily="2" charset="0"/>
              </a:rPr>
              <a:t> </a:t>
            </a:r>
            <a:r>
              <a:rPr lang="en-US" sz="1600" b="1" dirty="0" err="1">
                <a:latin typeface="DVBW-TTYogesh" pitchFamily="2" charset="0"/>
              </a:rPr>
              <a:t>Ûú¸üÞÖê</a:t>
            </a:r>
            <a:r>
              <a:rPr lang="en-US" sz="1600" b="1" dirty="0">
                <a:latin typeface="DVBW-TTYogesh" pitchFamily="2" charset="0"/>
              </a:rPr>
              <a:t>.</a:t>
            </a:r>
          </a:p>
          <a:p>
            <a:pPr lvl="0"/>
            <a:r>
              <a:rPr lang="en-US" sz="1600" b="1" dirty="0">
                <a:latin typeface="DVBW-TTYogesh" pitchFamily="2" charset="0"/>
              </a:rPr>
              <a:t>´</a:t>
            </a:r>
            <a:r>
              <a:rPr lang="en-US" sz="1600" b="1" dirty="0" err="1">
                <a:latin typeface="DVBW-TTYogesh" pitchFamily="2" charset="0"/>
              </a:rPr>
              <a:t>ÖÓ•Öæ¸ü</a:t>
            </a:r>
            <a:r>
              <a:rPr lang="en-US" sz="1600" b="1" dirty="0">
                <a:latin typeface="DVBW-TTYogesh" pitchFamily="2" charset="0"/>
              </a:rPr>
              <a:t> †</a:t>
            </a:r>
            <a:r>
              <a:rPr lang="en-US" sz="1600" b="1" dirty="0" err="1">
                <a:latin typeface="DVBW-TTYogesh" pitchFamily="2" charset="0"/>
              </a:rPr>
              <a:t>Ö¸üÖÜÖ›êü</a:t>
            </a:r>
            <a:r>
              <a:rPr lang="en-US" sz="1600" b="1" dirty="0">
                <a:latin typeface="DVBW-TTYogesh" pitchFamily="2" charset="0"/>
              </a:rPr>
              <a:t>, »</a:t>
            </a:r>
            <a:r>
              <a:rPr lang="en-US" sz="1600" b="1" dirty="0" err="1">
                <a:latin typeface="DVBW-TTYogesh" pitchFamily="2" charset="0"/>
              </a:rPr>
              <a:t>Öê</a:t>
            </a:r>
            <a:r>
              <a:rPr lang="en-US" sz="1600" b="1" dirty="0">
                <a:latin typeface="DVBW-TTYogesh" pitchFamily="2" charset="0"/>
              </a:rPr>
              <a:t>-†</a:t>
            </a:r>
            <a:r>
              <a:rPr lang="en-US" sz="1600" b="1" dirty="0" err="1">
                <a:latin typeface="DVBW-TTYogesh" pitchFamily="2" charset="0"/>
              </a:rPr>
              <a:t>Ö‰ú™ü</a:t>
            </a:r>
            <a:r>
              <a:rPr lang="en-US" sz="1600" b="1" dirty="0">
                <a:latin typeface="DVBW-TTYogesh" pitchFamily="2" charset="0"/>
              </a:rPr>
              <a:t> ‡</a:t>
            </a:r>
            <a:r>
              <a:rPr lang="en-US" sz="1600" b="1" dirty="0" err="1">
                <a:latin typeface="DVBW-TTYogesh" pitchFamily="2" charset="0"/>
              </a:rPr>
              <a:t>ŸµÖÖ¤üß</a:t>
            </a:r>
            <a:r>
              <a:rPr lang="en-US" sz="1600" b="1" dirty="0">
                <a:latin typeface="DVBW-TTYogesh" pitchFamily="2" charset="0"/>
              </a:rPr>
              <a:t>, ¯</a:t>
            </a:r>
            <a:r>
              <a:rPr lang="en-US" sz="1600" b="1" dirty="0" err="1">
                <a:latin typeface="DVBW-TTYogesh" pitchFamily="2" charset="0"/>
              </a:rPr>
              <a:t>ÖÏÛú</a:t>
            </a:r>
            <a:r>
              <a:rPr lang="en-US" sz="1600" b="1" dirty="0">
                <a:latin typeface="DVBW-TTYogesh" pitchFamily="2" charset="0"/>
              </a:rPr>
              <a:t>»¯Ö Ã£ÖôûÖ¾Ö¸ü ¯</a:t>
            </a:r>
            <a:r>
              <a:rPr lang="en-US" sz="1600" b="1" dirty="0" err="1">
                <a:latin typeface="DVBW-TTYogesh" pitchFamily="2" charset="0"/>
              </a:rPr>
              <a:t>ÖÏ¤üÙ¿ÖŸÖ</a:t>
            </a:r>
            <a:r>
              <a:rPr lang="en-US" sz="1600" b="1" dirty="0">
                <a:latin typeface="DVBW-TTYogesh" pitchFamily="2" charset="0"/>
              </a:rPr>
              <a:t> </a:t>
            </a:r>
            <a:r>
              <a:rPr lang="en-US" sz="1600" b="1" dirty="0" err="1">
                <a:latin typeface="DVBW-TTYogesh" pitchFamily="2" charset="0"/>
              </a:rPr>
              <a:t>Ûú¸üÞÖê</a:t>
            </a:r>
            <a:r>
              <a:rPr lang="en-US" sz="1600" b="1" dirty="0">
                <a:latin typeface="DVBW-TTYogesh" pitchFamily="2" charset="0"/>
              </a:rPr>
              <a:t>.</a:t>
            </a:r>
          </a:p>
          <a:p>
            <a:pPr lvl="0"/>
            <a:r>
              <a:rPr lang="en-US" sz="1600" b="1" dirty="0" err="1">
                <a:latin typeface="DVBW-TTYogesh" pitchFamily="2" charset="0"/>
              </a:rPr>
              <a:t>ÛúÖµÖ¤üÖ</a:t>
            </a:r>
            <a:r>
              <a:rPr lang="en-US" sz="1600" b="1" dirty="0">
                <a:latin typeface="DVBW-TTYogesh" pitchFamily="2" charset="0"/>
              </a:rPr>
              <a:t>, ×®ÖµÖ´Ö, ×¾Ö×®ÖµÖ´Ö †Ö×ÞÖ ×¾ÖÛÎúß </a:t>
            </a:r>
            <a:r>
              <a:rPr lang="en-US" sz="1600" b="1" dirty="0" err="1">
                <a:latin typeface="DVBW-TTYogesh" pitchFamily="2" charset="0"/>
              </a:rPr>
              <a:t>Ûú¸üÖ¸üÖ®ÖãÃÖÖ¸ü</a:t>
            </a:r>
            <a:r>
              <a:rPr lang="en-US" sz="1600" b="1" dirty="0">
                <a:latin typeface="DVBW-TTYogesh" pitchFamily="2" charset="0"/>
              </a:rPr>
              <a:t> †</a:t>
            </a:r>
            <a:r>
              <a:rPr lang="en-US" sz="1600" b="1" dirty="0" err="1">
                <a:latin typeface="DVBW-TTYogesh" pitchFamily="2" charset="0"/>
              </a:rPr>
              <a:t>ÃÖ»Öê»Öê</a:t>
            </a:r>
            <a:r>
              <a:rPr lang="en-US" sz="1600" b="1" dirty="0">
                <a:latin typeface="DVBW-TTYogesh" pitchFamily="2" charset="0"/>
              </a:rPr>
              <a:t> ˆ¢Ö¸ü¤üÖµÖßŸ¾Ö, •Ö²ÖÖ²Ö¤üÖ¸üß †Ö×ÞÖ ÛúŸÖÔ¾µÖê </a:t>
            </a:r>
          </a:p>
          <a:p>
            <a:pPr lvl="0"/>
            <a:r>
              <a:rPr lang="en-US" sz="1600" b="1" dirty="0">
                <a:latin typeface="DVBW-TTYogesh" pitchFamily="2" charset="0"/>
              </a:rPr>
              <a:t> •Ö²ÖÖ²Ö¤üÖ¸üß®Öê ¯</a:t>
            </a:r>
            <a:r>
              <a:rPr lang="en-US" sz="1600" b="1" dirty="0" err="1">
                <a:latin typeface="DVBW-TTYogesh" pitchFamily="2" charset="0"/>
              </a:rPr>
              <a:t>ÖÖ¸ü</a:t>
            </a:r>
            <a:r>
              <a:rPr lang="en-US" sz="1600" b="1" dirty="0">
                <a:latin typeface="DVBW-TTYogesh" pitchFamily="2" charset="0"/>
              </a:rPr>
              <a:t> ¯</a:t>
            </a:r>
            <a:r>
              <a:rPr lang="en-US" sz="1600" b="1" dirty="0" err="1">
                <a:latin typeface="DVBW-TTYogesh" pitchFamily="2" charset="0"/>
              </a:rPr>
              <a:t>ÖÖ›üÞÖê</a:t>
            </a:r>
            <a:r>
              <a:rPr lang="en-US" sz="1600" b="1" dirty="0">
                <a:latin typeface="DVBW-TTYogesh" pitchFamily="2" charset="0"/>
              </a:rPr>
              <a:t>.</a:t>
            </a:r>
          </a:p>
          <a:p>
            <a:pPr lvl="0"/>
            <a:r>
              <a:rPr lang="en-US" sz="1600" b="1" dirty="0">
                <a:latin typeface="DVBW-TTYogesh" pitchFamily="2" charset="0"/>
              </a:rPr>
              <a:t>¯</a:t>
            </a:r>
            <a:r>
              <a:rPr lang="en-US" sz="1600" b="1" dirty="0" err="1">
                <a:latin typeface="DVBW-TTYogesh" pitchFamily="2" charset="0"/>
              </a:rPr>
              <a:t>ÖÏÛú</a:t>
            </a:r>
            <a:r>
              <a:rPr lang="en-US" sz="1600" b="1" dirty="0">
                <a:latin typeface="DVBW-TTYogesh" pitchFamily="2" charset="0"/>
              </a:rPr>
              <a:t>»¯Ö ¯</a:t>
            </a:r>
            <a:r>
              <a:rPr lang="en-US" sz="1600" b="1" dirty="0" err="1">
                <a:latin typeface="DVBW-TTYogesh" pitchFamily="2" charset="0"/>
              </a:rPr>
              <a:t>ÖæÞÖÔ</a:t>
            </a:r>
            <a:r>
              <a:rPr lang="en-US" sz="1600" b="1" dirty="0">
                <a:latin typeface="DVBW-TTYogesh" pitchFamily="2" charset="0"/>
              </a:rPr>
              <a:t> </a:t>
            </a:r>
            <a:r>
              <a:rPr lang="en-US" sz="1600" b="1" dirty="0" err="1">
                <a:latin typeface="DVBW-TTYogesh" pitchFamily="2" charset="0"/>
              </a:rPr>
              <a:t>Ûú¸üÞµÖÖ“Öß</a:t>
            </a:r>
            <a:r>
              <a:rPr lang="en-US" sz="1600" b="1" dirty="0">
                <a:latin typeface="DVBW-TTYogesh" pitchFamily="2" charset="0"/>
              </a:rPr>
              <a:t> †Ö×ÞÖ ³ÖÖêÝÖ¾Ö™üÖ ¯ÖÏ´ÖÖÞÖ¯Ö¡Ö ¯ÖÏÖ¯ŸÖ </a:t>
            </a:r>
            <a:r>
              <a:rPr lang="en-US" sz="1600" b="1" dirty="0" err="1">
                <a:latin typeface="DVBW-TTYogesh" pitchFamily="2" charset="0"/>
              </a:rPr>
              <a:t>Ûú¸üÞµÖÖ“Öß</a:t>
            </a:r>
            <a:r>
              <a:rPr lang="en-US" sz="1600" b="1" dirty="0">
                <a:latin typeface="DVBW-TTYogesh" pitchFamily="2" charset="0"/>
              </a:rPr>
              <a:t> •Ö²ÖÖ²Ö¤üÖ¸üß †</a:t>
            </a:r>
            <a:r>
              <a:rPr lang="en-US" sz="1600" b="1" dirty="0" err="1">
                <a:latin typeface="DVBW-TTYogesh" pitchFamily="2" charset="0"/>
              </a:rPr>
              <a:t>ÃÖÞÖê</a:t>
            </a:r>
            <a:endParaRPr lang="en-US" sz="1600" b="1" dirty="0">
              <a:latin typeface="DVBW-TTYogesh" pitchFamily="2" charset="0"/>
            </a:endParaRPr>
          </a:p>
          <a:p>
            <a:pPr lvl="0"/>
            <a:r>
              <a:rPr lang="en-US" sz="1600" b="1" dirty="0">
                <a:latin typeface="DVBW-TTYogesh" pitchFamily="2" charset="0"/>
              </a:rPr>
              <a:t>†Ö¾Ö¿µ</a:t>
            </a:r>
            <a:r>
              <a:rPr lang="en-US" sz="1600" b="1" dirty="0" err="1">
                <a:latin typeface="DVBW-TTYogesh" pitchFamily="2" charset="0"/>
              </a:rPr>
              <a:t>ÖÛú</a:t>
            </a:r>
            <a:r>
              <a:rPr lang="en-US" sz="1600" b="1" dirty="0">
                <a:latin typeface="DVBW-TTYogesh" pitchFamily="2" charset="0"/>
              </a:rPr>
              <a:t> ÃÖê¾ÖÖ ¯</a:t>
            </a:r>
            <a:r>
              <a:rPr lang="en-US" sz="1600" b="1" dirty="0" err="1">
                <a:latin typeface="DVBW-TTYogesh" pitchFamily="2" charset="0"/>
              </a:rPr>
              <a:t>ÖÏ¤üÖ®Ö</a:t>
            </a:r>
            <a:r>
              <a:rPr lang="en-US" sz="1600" b="1" dirty="0">
                <a:latin typeface="DVBW-TTYogesh" pitchFamily="2" charset="0"/>
              </a:rPr>
              <a:t> </a:t>
            </a:r>
            <a:r>
              <a:rPr lang="en-US" sz="1600" b="1" dirty="0" err="1">
                <a:latin typeface="DVBW-TTYogesh" pitchFamily="2" charset="0"/>
              </a:rPr>
              <a:t>Ûú¸üÞÖê</a:t>
            </a:r>
            <a:r>
              <a:rPr lang="en-US" sz="1600" b="1" dirty="0">
                <a:latin typeface="DVBW-TTYogesh" pitchFamily="2" charset="0"/>
              </a:rPr>
              <a:t> ¾Ö </a:t>
            </a:r>
            <a:r>
              <a:rPr lang="en-US" sz="1600" b="1" dirty="0" err="1">
                <a:latin typeface="DVBW-TTYogesh" pitchFamily="2" charset="0"/>
              </a:rPr>
              <a:t>ŸµÖÖÓ“Öß</a:t>
            </a:r>
            <a:r>
              <a:rPr lang="en-US" sz="1600" b="1" dirty="0">
                <a:latin typeface="DVBW-TTYogesh" pitchFamily="2" charset="0"/>
              </a:rPr>
              <a:t> ¤êüÜÖ³ÖÖ»Ö </a:t>
            </a:r>
            <a:r>
              <a:rPr lang="en-US" sz="1600" b="1" dirty="0" err="1">
                <a:latin typeface="DVBW-TTYogesh" pitchFamily="2" charset="0"/>
              </a:rPr>
              <a:t>Ûú¸üÞµÖÖ“Öß</a:t>
            </a:r>
            <a:r>
              <a:rPr lang="en-US" sz="1600" b="1" dirty="0">
                <a:latin typeface="DVBW-TTYogesh" pitchFamily="2" charset="0"/>
              </a:rPr>
              <a:t> •Ö²ÖÖ²Ö¤üÖ¸üß, </a:t>
            </a:r>
            <a:r>
              <a:rPr lang="en-US" sz="1600" b="1" dirty="0" err="1">
                <a:latin typeface="DVBW-TTYogesh" pitchFamily="2" charset="0"/>
              </a:rPr>
              <a:t>ÃÖ¤ü</a:t>
            </a:r>
            <a:r>
              <a:rPr lang="en-US" sz="1600" b="1" dirty="0">
                <a:latin typeface="DVBW-TTYogesh" pitchFamily="2" charset="0"/>
              </a:rPr>
              <a:t>×®</a:t>
            </a:r>
            <a:r>
              <a:rPr lang="en-US" sz="1600" b="1" dirty="0" err="1">
                <a:latin typeface="DVBW-TTYogesh" pitchFamily="2" charset="0"/>
              </a:rPr>
              <a:t>ÖÛúÖ¬ÖÖ¸üÛúÖÓ</a:t>
            </a:r>
            <a:r>
              <a:rPr lang="en-US" sz="1600" b="1" dirty="0">
                <a:latin typeface="DVBW-TTYogesh" pitchFamily="2" charset="0"/>
              </a:rPr>
              <a:t>“µÖÖ </a:t>
            </a:r>
            <a:r>
              <a:rPr lang="en-US" sz="1600" b="1" dirty="0" err="1">
                <a:latin typeface="DVBW-TTYogesh" pitchFamily="2" charset="0"/>
              </a:rPr>
              <a:t>ÃÖÓ‘Ö™ü®Öê®Öê</a:t>
            </a:r>
            <a:r>
              <a:rPr lang="en-US" sz="1600" b="1" dirty="0">
                <a:latin typeface="DVBW-TTYogesh" pitchFamily="2" charset="0"/>
              </a:rPr>
              <a:t> </a:t>
            </a:r>
          </a:p>
          <a:p>
            <a:pPr lvl="0"/>
            <a:r>
              <a:rPr lang="en-US" sz="1600" b="1" dirty="0">
                <a:latin typeface="DVBW-TTYogesh" pitchFamily="2" charset="0"/>
              </a:rPr>
              <a:t> ŸÖÖ²µÖÖŸÖ ‘</a:t>
            </a:r>
            <a:r>
              <a:rPr lang="en-US" sz="1600" b="1" dirty="0" err="1">
                <a:latin typeface="DVBW-TTYogesh" pitchFamily="2" charset="0"/>
              </a:rPr>
              <a:t>Öê‡Ô</a:t>
            </a:r>
            <a:r>
              <a:rPr lang="en-US" sz="1600" b="1" dirty="0">
                <a:latin typeface="DVBW-TTYogesh" pitchFamily="2" charset="0"/>
              </a:rPr>
              <a:t> ¯ÖµÖÔŸÖ </a:t>
            </a:r>
            <a:r>
              <a:rPr lang="en-US" sz="1600" b="1" dirty="0" err="1">
                <a:latin typeface="DVBW-TTYogesh" pitchFamily="2" charset="0"/>
              </a:rPr>
              <a:t>Ûú¸üÞÖê</a:t>
            </a:r>
            <a:r>
              <a:rPr lang="en-US" sz="1600" b="1" dirty="0">
                <a:latin typeface="DVBW-TTYogesh" pitchFamily="2" charset="0"/>
              </a:rPr>
              <a:t>.</a:t>
            </a:r>
          </a:p>
          <a:p>
            <a:pPr lvl="0"/>
            <a:r>
              <a:rPr lang="en-US" sz="1600" b="1" dirty="0">
                <a:latin typeface="DVBW-TTYogesh" pitchFamily="2" charset="0"/>
              </a:rPr>
              <a:t>51 ™</a:t>
            </a:r>
            <a:r>
              <a:rPr lang="en-US" sz="1600" b="1" dirty="0" err="1">
                <a:latin typeface="DVBW-TTYogesh" pitchFamily="2" charset="0"/>
              </a:rPr>
              <a:t>üŒÛêú</a:t>
            </a:r>
            <a:r>
              <a:rPr lang="en-US" sz="1600" b="1" dirty="0">
                <a:latin typeface="DVBW-TTYogesh" pitchFamily="2" charset="0"/>
              </a:rPr>
              <a:t> </a:t>
            </a:r>
            <a:r>
              <a:rPr lang="en-US" sz="1600" b="1" dirty="0" err="1">
                <a:latin typeface="DVBW-TTYogesh" pitchFamily="2" charset="0"/>
              </a:rPr>
              <a:t>ÃÖ¤ü</a:t>
            </a:r>
            <a:r>
              <a:rPr lang="en-US" sz="1600" b="1" dirty="0">
                <a:latin typeface="DVBW-TTYogesh" pitchFamily="2" charset="0"/>
              </a:rPr>
              <a:t>×®</a:t>
            </a:r>
            <a:r>
              <a:rPr lang="en-US" sz="1600" b="1" dirty="0" err="1">
                <a:latin typeface="DVBW-TTYogesh" pitchFamily="2" charset="0"/>
              </a:rPr>
              <a:t>ÖÛúÖÓ“Öß</a:t>
            </a:r>
            <a:r>
              <a:rPr lang="en-US" sz="1600" b="1" dirty="0">
                <a:latin typeface="DVBW-TTYogesh" pitchFamily="2" charset="0"/>
              </a:rPr>
              <a:t> ×¾ÖÛÎúßÃÖÖšüß ÛúÖµÖÔ¾ÖÖÆüß —ÖÖ»µÖÖ¾Ö¸ü †¿ÖÖ </a:t>
            </a:r>
            <a:r>
              <a:rPr lang="en-US" sz="1600" b="1" dirty="0" err="1">
                <a:latin typeface="DVBW-TTYogesh" pitchFamily="2" charset="0"/>
              </a:rPr>
              <a:t>ÃÖ¤ü</a:t>
            </a:r>
            <a:r>
              <a:rPr lang="en-US" sz="1600" b="1" dirty="0">
                <a:latin typeface="DVBW-TTYogesh" pitchFamily="2" charset="0"/>
              </a:rPr>
              <a:t>×®</a:t>
            </a:r>
            <a:r>
              <a:rPr lang="en-US" sz="1600" b="1" dirty="0" err="1">
                <a:latin typeface="DVBW-TTYogesh" pitchFamily="2" charset="0"/>
              </a:rPr>
              <a:t>ÖÛúÖ¬ÖÖ¸üÛúÖÓ“Öß</a:t>
            </a:r>
            <a:r>
              <a:rPr lang="en-US" sz="1600" b="1" dirty="0">
                <a:latin typeface="DVBW-TTYogesh" pitchFamily="2" charset="0"/>
              </a:rPr>
              <a:t> </a:t>
            </a:r>
            <a:r>
              <a:rPr lang="en-US" sz="1600" b="1" dirty="0" err="1">
                <a:latin typeface="DVBW-TTYogesh" pitchFamily="2" charset="0"/>
              </a:rPr>
              <a:t>ÛúÖµÖ¤êü</a:t>
            </a:r>
            <a:r>
              <a:rPr lang="en-US" sz="1600" b="1" dirty="0">
                <a:latin typeface="DVBW-TTYogesh" pitchFamily="2" charset="0"/>
              </a:rPr>
              <a:t>×¿</a:t>
            </a:r>
            <a:r>
              <a:rPr lang="en-US" sz="1600" b="1" dirty="0" err="1">
                <a:latin typeface="DVBW-TTYogesh" pitchFamily="2" charset="0"/>
              </a:rPr>
              <a:t>Ö¸ü</a:t>
            </a:r>
            <a:r>
              <a:rPr lang="en-US" sz="1600" b="1" dirty="0">
                <a:latin typeface="DVBW-TTYogesh" pitchFamily="2" charset="0"/>
              </a:rPr>
              <a:t> </a:t>
            </a:r>
            <a:r>
              <a:rPr lang="en-US" sz="1600" b="1" dirty="0" err="1">
                <a:latin typeface="DVBW-TTYogesh" pitchFamily="2" charset="0"/>
              </a:rPr>
              <a:t>ÃÖÓ‘Ö™ü®ÖÖ</a:t>
            </a:r>
            <a:r>
              <a:rPr lang="en-US" sz="1600" b="1" dirty="0">
                <a:latin typeface="DVBW-TTYogesh" pitchFamily="2" charset="0"/>
              </a:rPr>
              <a:t> (</a:t>
            </a:r>
            <a:r>
              <a:rPr lang="en-US" sz="1600" b="1" dirty="0" err="1">
                <a:latin typeface="DVBW-TTYogesh" pitchFamily="2" charset="0"/>
              </a:rPr>
              <a:t>ÃÖÆüÛúÖ¸üß</a:t>
            </a:r>
            <a:r>
              <a:rPr lang="en-US" sz="1600" b="1" dirty="0">
                <a:latin typeface="DVBW-TTYogesh" pitchFamily="2" charset="0"/>
              </a:rPr>
              <a:t> </a:t>
            </a:r>
          </a:p>
          <a:p>
            <a:pPr lvl="0"/>
            <a:r>
              <a:rPr lang="en-US" sz="1600" b="1" dirty="0">
                <a:latin typeface="DVBW-TTYogesh" pitchFamily="2" charset="0"/>
              </a:rPr>
              <a:t> ÃÖÓÃ£ÖÖ ‡</a:t>
            </a:r>
            <a:r>
              <a:rPr lang="en-US" sz="1600" b="1" dirty="0" err="1">
                <a:latin typeface="DVBW-TTYogesh" pitchFamily="2" charset="0"/>
              </a:rPr>
              <a:t>ŸµÖÖ¤üß</a:t>
            </a:r>
            <a:r>
              <a:rPr lang="en-US" sz="1600" b="1" dirty="0">
                <a:latin typeface="DVBW-TTYogesh" pitchFamily="2" charset="0"/>
              </a:rPr>
              <a:t> )  </a:t>
            </a:r>
            <a:r>
              <a:rPr lang="en-US" sz="1600" b="1" dirty="0" err="1">
                <a:latin typeface="DVBW-TTYogesh" pitchFamily="2" charset="0"/>
              </a:rPr>
              <a:t>ÝÖšü®Ö</a:t>
            </a:r>
            <a:r>
              <a:rPr lang="en-US" sz="1600" b="1" dirty="0">
                <a:latin typeface="DVBW-TTYogesh" pitchFamily="2" charset="0"/>
              </a:rPr>
              <a:t> </a:t>
            </a:r>
            <a:r>
              <a:rPr lang="en-US" sz="1600" b="1" dirty="0" err="1">
                <a:latin typeface="DVBW-TTYogesh" pitchFamily="2" charset="0"/>
              </a:rPr>
              <a:t>Ûú¸üÞµÖÖ“Öß</a:t>
            </a:r>
            <a:r>
              <a:rPr lang="en-US" sz="1600" b="1" dirty="0">
                <a:latin typeface="DVBW-TTYogesh" pitchFamily="2" charset="0"/>
              </a:rPr>
              <a:t> ÛúÖµÖÔ¾ÖÖÆüß </a:t>
            </a:r>
            <a:r>
              <a:rPr lang="en-US" sz="1600" b="1" dirty="0" err="1">
                <a:latin typeface="DVBW-TTYogesh" pitchFamily="2" charset="0"/>
              </a:rPr>
              <a:t>Ûú¸üÞÖê</a:t>
            </a:r>
            <a:endParaRPr lang="en-US" sz="1600" b="1" dirty="0">
              <a:latin typeface="DVBW-TTYogesh" pitchFamily="2" charset="0"/>
            </a:endParaRPr>
          </a:p>
          <a:p>
            <a:pPr lvl="0"/>
            <a:r>
              <a:rPr lang="en-US" sz="1600" b="1" dirty="0">
                <a:latin typeface="DVBW-TTYogesh" pitchFamily="2" charset="0"/>
              </a:rPr>
              <a:t>ü †×³ÖÆüÃŸÖÖÓŸÖ¸üÞÖ ×¾Ö»ÖêÜÖ †Ó´Ö»ÖÖŸÖ †</a:t>
            </a:r>
            <a:r>
              <a:rPr lang="en-US" sz="1600" b="1" dirty="0" err="1">
                <a:latin typeface="DVBW-TTYogesh" pitchFamily="2" charset="0"/>
              </a:rPr>
              <a:t>ÖÞÖÞÖê</a:t>
            </a:r>
            <a:r>
              <a:rPr lang="en-US" sz="1600" b="1" dirty="0">
                <a:latin typeface="DVBW-TTYogesh" pitchFamily="2" charset="0"/>
              </a:rPr>
              <a:t>.</a:t>
            </a:r>
          </a:p>
          <a:p>
            <a:pPr lvl="0"/>
            <a:r>
              <a:rPr lang="en-US" sz="1600" b="1" dirty="0" err="1">
                <a:latin typeface="DVBW-TTYogesh" pitchFamily="2" charset="0"/>
              </a:rPr>
              <a:t>ÛúÖµÖ¤üÖ</a:t>
            </a:r>
            <a:r>
              <a:rPr lang="en-US" sz="1600" b="1" dirty="0">
                <a:latin typeface="DVBW-TTYogesh" pitchFamily="2" charset="0"/>
              </a:rPr>
              <a:t>, ×®ÖµÖ´Ö, ×¾Ö×®ÖµÖ´Ö µ</a:t>
            </a:r>
            <a:r>
              <a:rPr lang="en-US" sz="1600" b="1" dirty="0" err="1">
                <a:latin typeface="DVBW-TTYogesh" pitchFamily="2" charset="0"/>
              </a:rPr>
              <a:t>ÖÖ´Ö¬Öß»Ö</a:t>
            </a:r>
            <a:r>
              <a:rPr lang="en-US" sz="1600" b="1" dirty="0">
                <a:latin typeface="DVBW-TTYogesh" pitchFamily="2" charset="0"/>
              </a:rPr>
              <a:t> </a:t>
            </a:r>
            <a:r>
              <a:rPr lang="en-US" sz="1600" b="1" dirty="0" err="1">
                <a:latin typeface="DVBW-TTYogesh" pitchFamily="2" charset="0"/>
              </a:rPr>
              <a:t>ŸÖ¸üŸÖæ¤üà“Öê</a:t>
            </a:r>
            <a:r>
              <a:rPr lang="en-US" sz="1600" b="1" dirty="0">
                <a:latin typeface="DVBW-TTYogesh" pitchFamily="2" charset="0"/>
              </a:rPr>
              <a:t> ¯ÖÖ»Ö®Ö </a:t>
            </a:r>
            <a:r>
              <a:rPr lang="en-US" sz="1600" b="1" dirty="0" err="1">
                <a:latin typeface="DVBW-TTYogesh" pitchFamily="2" charset="0"/>
              </a:rPr>
              <a:t>Ûú¸üÞÖê</a:t>
            </a:r>
            <a:r>
              <a:rPr lang="en-US" sz="1600" b="1" dirty="0">
                <a:latin typeface="DVBW-TTYogesh" pitchFamily="2" charset="0"/>
              </a:rPr>
              <a:t>, </a:t>
            </a:r>
            <a:r>
              <a:rPr lang="en-US" sz="1600" b="1" dirty="0" err="1">
                <a:latin typeface="DVBW-TTYogesh" pitchFamily="2" charset="0"/>
              </a:rPr>
              <a:t>ŸµÖÖ“Ö¯ÖÏ´ÖÖÞÖêü</a:t>
            </a:r>
            <a:r>
              <a:rPr lang="en-US" sz="1600" b="1" dirty="0">
                <a:latin typeface="DVBW-TTYogesh" pitchFamily="2" charset="0"/>
              </a:rPr>
              <a:t> ×¾Ö¢ÖßµÖ ×¿</a:t>
            </a:r>
            <a:r>
              <a:rPr lang="en-US" sz="1600" b="1" dirty="0" err="1">
                <a:latin typeface="DVBW-TTYogesh" pitchFamily="2" charset="0"/>
              </a:rPr>
              <a:t>ÖÃŸÖß“Öß</a:t>
            </a:r>
            <a:r>
              <a:rPr lang="en-US" sz="1600" b="1" dirty="0">
                <a:latin typeface="DVBW-TTYogesh" pitchFamily="2" charset="0"/>
              </a:rPr>
              <a:t> †Ó´Ö»Ö²Ö•ÖÖ¾ÖÞÖß </a:t>
            </a:r>
            <a:r>
              <a:rPr lang="en-US" sz="1600" b="1" dirty="0" err="1">
                <a:latin typeface="DVBW-TTYogesh" pitchFamily="2" charset="0"/>
              </a:rPr>
              <a:t>Ûú¸üÞÖê</a:t>
            </a:r>
            <a:endParaRPr lang="en-US" sz="1600" b="1" dirty="0">
              <a:latin typeface="DVBW-TTYogesh" pitchFamily="2" charset="0"/>
            </a:endParaRPr>
          </a:p>
        </p:txBody>
      </p:sp>
      <p:sp>
        <p:nvSpPr>
          <p:cNvPr id="3" name="Title 2"/>
          <p:cNvSpPr>
            <a:spLocks noGrp="1"/>
          </p:cNvSpPr>
          <p:nvPr>
            <p:ph type="title"/>
          </p:nvPr>
        </p:nvSpPr>
        <p:spPr/>
        <p:txBody>
          <a:bodyPr/>
          <a:lstStyle/>
          <a:p>
            <a:r>
              <a:rPr lang="en-US" dirty="0" smtClean="0">
                <a:solidFill>
                  <a:srgbClr val="FF0000"/>
                </a:solidFill>
                <a:latin typeface="DVBW-TTYogesh" pitchFamily="2" charset="0"/>
              </a:rPr>
              <a:t> </a:t>
            </a:r>
            <a:r>
              <a:rPr lang="en-US" dirty="0" smtClean="0">
                <a:solidFill>
                  <a:srgbClr val="FF0000"/>
                </a:solidFill>
                <a:latin typeface="DVBW-TTYogesh" pitchFamily="2" charset="0"/>
              </a:rPr>
              <a:t> </a:t>
            </a:r>
            <a:r>
              <a:rPr lang="en-US" sz="4400" dirty="0" smtClean="0">
                <a:latin typeface="DVBW-TTYogesh" pitchFamily="2" charset="0"/>
              </a:rPr>
              <a:t>¯ÖÏ¾ÖŸÖÔÛúÖ“Öß</a:t>
            </a:r>
            <a:r>
              <a:rPr lang="en-US" sz="4400" dirty="0" smtClean="0">
                <a:latin typeface="DVBW-TTYogesh" pitchFamily="2" charset="0"/>
              </a:rPr>
              <a:t> </a:t>
            </a:r>
            <a:r>
              <a:rPr lang="en-US" sz="4400" dirty="0" err="1" smtClean="0">
                <a:latin typeface="DVBW-TTYogesh" pitchFamily="2" charset="0"/>
              </a:rPr>
              <a:t>ÛúÖµÖì</a:t>
            </a:r>
            <a:r>
              <a:rPr lang="en-US" sz="4400" dirty="0" smtClean="0">
                <a:latin typeface="DVBW-TTYogesh" pitchFamily="2" charset="0"/>
              </a:rPr>
              <a:t> ¾Ö ÛúŸÖÔ¾µÖê</a:t>
            </a:r>
            <a:endParaRPr lang="en-US" sz="4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661412" y="8620"/>
            <a:ext cx="936104" cy="936104"/>
          </a:xfrm>
          <a:prstGeom prst="rect">
            <a:avLst/>
          </a:prstGeom>
        </p:spPr>
      </p:pic>
    </p:spTree>
    <p:extLst>
      <p:ext uri="{BB962C8B-B14F-4D97-AF65-F5344CB8AC3E}">
        <p14:creationId xmlns:p14="http://schemas.microsoft.com/office/powerpoint/2010/main" xmlns="" val="2278553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Real Estate Projects Registration</a:t>
            </a:r>
            <a:endParaRPr lang="en-US" dirty="0"/>
          </a:p>
        </p:txBody>
      </p:sp>
      <p:sp>
        <p:nvSpPr>
          <p:cNvPr id="4" name="Rounded Rectangle 3"/>
          <p:cNvSpPr/>
          <p:nvPr/>
        </p:nvSpPr>
        <p:spPr bwMode="auto">
          <a:xfrm>
            <a:off x="207694" y="1246526"/>
            <a:ext cx="9533837" cy="1027697"/>
          </a:xfrm>
          <a:prstGeom prst="roundRect">
            <a:avLst/>
          </a:prstGeom>
          <a:noFill/>
          <a:ln w="9525" cap="flat" cmpd="sng" algn="ctr">
            <a:noFill/>
            <a:prstDash val="solid"/>
            <a:round/>
            <a:headEnd type="none" w="med" len="med"/>
            <a:tailEnd type="none" w="med" len="med"/>
          </a:ln>
          <a:effectLst/>
        </p:spPr>
        <p:txBody>
          <a:bodyPr vert="horz" wrap="square" lIns="63500" tIns="0" rIns="64800" bIns="0" numCol="1" rtlCol="0" anchor="t" anchorCtr="0" compatLnSpc="1">
            <a:prstTxWarp prst="textNoShape">
              <a:avLst/>
            </a:prstTxWarp>
          </a:bodyPr>
          <a:lstStyle/>
          <a:p>
            <a:pPr marL="2060575" indent="-2060575">
              <a:lnSpc>
                <a:spcPct val="120000"/>
              </a:lnSpc>
              <a:spcAft>
                <a:spcPts val="1000"/>
              </a:spcAft>
            </a:pPr>
            <a:r>
              <a:rPr lang="en-US" sz="1400" b="1" dirty="0" smtClean="0">
                <a:solidFill>
                  <a:srgbClr val="00BBEE"/>
                </a:solidFill>
                <a:latin typeface="Univers for KPMG Light" panose="020B0403020202020204" pitchFamily="34" charset="0"/>
              </a:rPr>
              <a:t>Registration Mode : 	</a:t>
            </a:r>
            <a:r>
              <a:rPr lang="en-US" sz="1400" dirty="0" smtClean="0">
                <a:solidFill>
                  <a:srgbClr val="000000"/>
                </a:solidFill>
                <a:latin typeface="Univers for KPMG Light" panose="020B0403020202020204" pitchFamily="34" charset="0"/>
              </a:rPr>
              <a:t>Online through MahaRERA portal has gone live on 1</a:t>
            </a:r>
            <a:r>
              <a:rPr lang="en-US" sz="1400" baseline="30000" dirty="0" smtClean="0">
                <a:solidFill>
                  <a:srgbClr val="000000"/>
                </a:solidFill>
                <a:latin typeface="Univers for KPMG Light" panose="020B0403020202020204" pitchFamily="34" charset="0"/>
              </a:rPr>
              <a:t>st</a:t>
            </a:r>
            <a:r>
              <a:rPr lang="en-US" sz="1400" dirty="0" smtClean="0">
                <a:solidFill>
                  <a:srgbClr val="000000"/>
                </a:solidFill>
                <a:latin typeface="Univers for KPMG Light" panose="020B0403020202020204" pitchFamily="34" charset="0"/>
              </a:rPr>
              <a:t> May 2017.</a:t>
            </a:r>
          </a:p>
          <a:p>
            <a:pPr marL="2060575" indent="-2060575">
              <a:lnSpc>
                <a:spcPct val="120000"/>
              </a:lnSpc>
              <a:spcAft>
                <a:spcPts val="1000"/>
              </a:spcAft>
            </a:pPr>
            <a:r>
              <a:rPr lang="en-US" sz="1400" b="1" dirty="0" smtClean="0">
                <a:solidFill>
                  <a:srgbClr val="00BBEE"/>
                </a:solidFill>
                <a:latin typeface="Univers for KPMG Light" panose="020B0403020202020204" pitchFamily="34" charset="0"/>
              </a:rPr>
              <a:t>Fees:</a:t>
            </a:r>
            <a:r>
              <a:rPr lang="en-US" sz="1400" dirty="0" smtClean="0">
                <a:solidFill>
                  <a:srgbClr val="000000"/>
                </a:solidFill>
                <a:latin typeface="Univers for KPMG Light" panose="020B0403020202020204" pitchFamily="34" charset="0"/>
              </a:rPr>
              <a:t>	Rs. 10 per sq. m of Land Area, subject to minimum  Rs 50,000 and  maximum Rs. 10 </a:t>
            </a:r>
            <a:r>
              <a:rPr lang="en-US" sz="1400" dirty="0" err="1" smtClean="0">
                <a:solidFill>
                  <a:srgbClr val="000000"/>
                </a:solidFill>
                <a:latin typeface="Univers for KPMG Light" panose="020B0403020202020204" pitchFamily="34" charset="0"/>
              </a:rPr>
              <a:t>lakhs</a:t>
            </a:r>
            <a:r>
              <a:rPr lang="en-US" sz="1400" dirty="0" smtClean="0">
                <a:solidFill>
                  <a:srgbClr val="000000"/>
                </a:solidFill>
                <a:latin typeface="Univers for KPMG Light" panose="020B0403020202020204" pitchFamily="34" charset="0"/>
              </a:rPr>
              <a:t> only. The mode of payment is </a:t>
            </a:r>
            <a:r>
              <a:rPr lang="en-IN" sz="1400" dirty="0" smtClean="0">
                <a:solidFill>
                  <a:srgbClr val="000000"/>
                </a:solidFill>
                <a:latin typeface="Univers for KPMG Light" panose="020B0403020202020204" pitchFamily="34" charset="0"/>
              </a:rPr>
              <a:t>NEFT or RTGS System or any other digital transaction mode. </a:t>
            </a:r>
            <a:endParaRPr lang="en-US" sz="1400" dirty="0" smtClean="0">
              <a:solidFill>
                <a:srgbClr val="000000"/>
              </a:solidFill>
              <a:latin typeface="Univers for KPMG Light" panose="020B0403020202020204" pitchFamily="34" charset="0"/>
            </a:endParaRPr>
          </a:p>
          <a:p>
            <a:pPr marL="2060575" indent="-2060575">
              <a:lnSpc>
                <a:spcPct val="120000"/>
              </a:lnSpc>
              <a:spcAft>
                <a:spcPts val="1000"/>
              </a:spcAft>
            </a:pPr>
            <a:r>
              <a:rPr lang="en-US" sz="1400" b="1" dirty="0" smtClean="0">
                <a:solidFill>
                  <a:srgbClr val="00BBEE"/>
                </a:solidFill>
                <a:latin typeface="Univers for KPMG Light" panose="020B0403020202020204" pitchFamily="34" charset="0"/>
              </a:rPr>
              <a:t>Process Flow:</a:t>
            </a:r>
          </a:p>
          <a:p>
            <a:pPr marL="2060575" indent="-2060575">
              <a:lnSpc>
                <a:spcPct val="120000"/>
              </a:lnSpc>
              <a:spcAft>
                <a:spcPts val="1000"/>
              </a:spcAft>
            </a:pPr>
            <a:r>
              <a:rPr lang="en-US" sz="1400" dirty="0" smtClean="0">
                <a:solidFill>
                  <a:srgbClr val="000000"/>
                </a:solidFill>
                <a:latin typeface="Univers for KPMG Light" panose="020B0403020202020204" pitchFamily="34" charset="0"/>
              </a:rPr>
              <a:t>	</a:t>
            </a:r>
            <a:endParaRPr lang="en-US" sz="1400" dirty="0">
              <a:solidFill>
                <a:srgbClr val="000000"/>
              </a:solidFill>
              <a:latin typeface="Univers for KPMG Light" panose="020B0403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805427" y="8620"/>
            <a:ext cx="936104" cy="936104"/>
          </a:xfrm>
          <a:prstGeom prst="rect">
            <a:avLst/>
          </a:prstGeom>
        </p:spPr>
      </p:pic>
      <p:pic>
        <p:nvPicPr>
          <p:cNvPr id="6" name="Picture 5"/>
          <p:cNvPicPr>
            <a:picLocks noChangeAspect="1"/>
          </p:cNvPicPr>
          <p:nvPr/>
        </p:nvPicPr>
        <p:blipFill>
          <a:blip r:embed="rId4"/>
          <a:stretch>
            <a:fillRect/>
          </a:stretch>
        </p:blipFill>
        <p:spPr>
          <a:xfrm>
            <a:off x="2072680" y="2274223"/>
            <a:ext cx="7387748" cy="4241250"/>
          </a:xfrm>
          <a:prstGeom prst="rect">
            <a:avLst/>
          </a:prstGeom>
        </p:spPr>
      </p:pic>
    </p:spTree>
    <p:extLst>
      <p:ext uri="{BB962C8B-B14F-4D97-AF65-F5344CB8AC3E}">
        <p14:creationId xmlns:p14="http://schemas.microsoft.com/office/powerpoint/2010/main" xmlns="" val="16802684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Real Estate Projects Registration</a:t>
            </a:r>
          </a:p>
        </p:txBody>
      </p:sp>
      <p:sp>
        <p:nvSpPr>
          <p:cNvPr id="4" name="Rounded Rectangle 3"/>
          <p:cNvSpPr/>
          <p:nvPr/>
        </p:nvSpPr>
        <p:spPr bwMode="auto">
          <a:xfrm>
            <a:off x="207694" y="1160748"/>
            <a:ext cx="9533837" cy="758905"/>
          </a:xfrm>
          <a:prstGeom prst="roundRect">
            <a:avLst/>
          </a:prstGeom>
          <a:noFill/>
          <a:ln w="9525" cap="flat" cmpd="sng" algn="ctr">
            <a:noFill/>
            <a:prstDash val="solid"/>
            <a:round/>
            <a:headEnd type="none" w="med" len="med"/>
            <a:tailEnd type="none" w="med" len="med"/>
          </a:ln>
          <a:effectLst/>
        </p:spPr>
        <p:txBody>
          <a:bodyPr vert="horz" wrap="square" lIns="63500" tIns="0" rIns="64800" bIns="0" numCol="1" rtlCol="0" anchor="t" anchorCtr="0" compatLnSpc="1">
            <a:prstTxWarp prst="textNoShape">
              <a:avLst/>
            </a:prstTxWarp>
          </a:bodyPr>
          <a:lstStyle/>
          <a:p>
            <a:pPr marL="2060575" indent="-2060575">
              <a:lnSpc>
                <a:spcPct val="120000"/>
              </a:lnSpc>
              <a:spcAft>
                <a:spcPts val="1000"/>
              </a:spcAft>
            </a:pPr>
            <a:r>
              <a:rPr lang="en-US" sz="1400" b="1" dirty="0" smtClean="0">
                <a:solidFill>
                  <a:srgbClr val="00BBEE"/>
                </a:solidFill>
                <a:latin typeface="Univers for KPMG Light" panose="020B0403020202020204" pitchFamily="34" charset="0"/>
              </a:rPr>
              <a:t>Ninety Day Window: 	</a:t>
            </a:r>
            <a:r>
              <a:rPr lang="en-US" sz="1400" dirty="0">
                <a:solidFill>
                  <a:srgbClr val="000000"/>
                </a:solidFill>
                <a:latin typeface="Univers for KPMG Light" panose="020B0403020202020204" pitchFamily="34" charset="0"/>
              </a:rPr>
              <a:t>All promoters </a:t>
            </a:r>
            <a:r>
              <a:rPr lang="en-US" sz="1400" dirty="0" smtClean="0">
                <a:solidFill>
                  <a:srgbClr val="000000"/>
                </a:solidFill>
                <a:latin typeface="Univers for KPMG Light" panose="020B0403020202020204" pitchFamily="34" charset="0"/>
              </a:rPr>
              <a:t>of Ongoing Projects have ninety </a:t>
            </a:r>
            <a:r>
              <a:rPr lang="en-US" sz="1400" dirty="0">
                <a:solidFill>
                  <a:srgbClr val="000000"/>
                </a:solidFill>
                <a:latin typeface="Univers for KPMG Light" panose="020B0403020202020204" pitchFamily="34" charset="0"/>
              </a:rPr>
              <a:t>day window for completing registration of Projects. Post which promoter </a:t>
            </a:r>
            <a:r>
              <a:rPr lang="en-US" sz="1400" dirty="0" smtClean="0">
                <a:solidFill>
                  <a:srgbClr val="000000"/>
                </a:solidFill>
                <a:latin typeface="Univers for KPMG Light" panose="020B0403020202020204" pitchFamily="34" charset="0"/>
              </a:rPr>
              <a:t>shall </a:t>
            </a:r>
            <a:r>
              <a:rPr lang="en-US" sz="1400" dirty="0">
                <a:solidFill>
                  <a:srgbClr val="000000"/>
                </a:solidFill>
                <a:latin typeface="Univers for KPMG Light" panose="020B0403020202020204" pitchFamily="34" charset="0"/>
              </a:rPr>
              <a:t>not advertise, market, book, sell or offer for sale or invite persons to purchase in any manner any plot, </a:t>
            </a:r>
            <a:r>
              <a:rPr lang="en-US" sz="1400" dirty="0" smtClean="0">
                <a:solidFill>
                  <a:srgbClr val="000000"/>
                </a:solidFill>
                <a:latin typeface="Univers for KPMG Light" panose="020B0403020202020204" pitchFamily="34" charset="0"/>
              </a:rPr>
              <a:t>apartment or building</a:t>
            </a:r>
            <a:endParaRPr lang="en-US" sz="1400" dirty="0">
              <a:solidFill>
                <a:srgbClr val="000000"/>
              </a:solidFill>
              <a:latin typeface="Univers for KPMG Light" panose="020B0403020202020204" pitchFamily="34" charset="0"/>
            </a:endParaRPr>
          </a:p>
          <a:p>
            <a:pPr marL="2060575" indent="-2060575">
              <a:lnSpc>
                <a:spcPct val="120000"/>
              </a:lnSpc>
              <a:spcAft>
                <a:spcPts val="1000"/>
              </a:spcAft>
            </a:pPr>
            <a:endParaRPr lang="en-US" sz="1400" b="1" dirty="0" smtClean="0">
              <a:solidFill>
                <a:srgbClr val="00BBEE"/>
              </a:solidFill>
              <a:latin typeface="Univers for KPMG Light" panose="020B0403020202020204" pitchFamily="34" charset="0"/>
            </a:endParaRPr>
          </a:p>
          <a:p>
            <a:pPr marL="2060575" indent="-2060575">
              <a:lnSpc>
                <a:spcPct val="120000"/>
              </a:lnSpc>
              <a:spcAft>
                <a:spcPts val="1000"/>
              </a:spcAft>
            </a:pPr>
            <a:r>
              <a:rPr lang="en-US" sz="1400" b="1" dirty="0" smtClean="0">
                <a:solidFill>
                  <a:srgbClr val="00BBEE"/>
                </a:solidFill>
                <a:latin typeface="Univers for KPMG Light" panose="020B0403020202020204" pitchFamily="34" charset="0"/>
              </a:rPr>
              <a:t>Project Withdrawal:	</a:t>
            </a:r>
            <a:r>
              <a:rPr lang="en-IN" sz="1400" dirty="0" smtClean="0">
                <a:solidFill>
                  <a:srgbClr val="000000"/>
                </a:solidFill>
                <a:latin typeface="Univers for KPMG Light" panose="020B0403020202020204" pitchFamily="34" charset="0"/>
              </a:rPr>
              <a:t>The </a:t>
            </a:r>
            <a:r>
              <a:rPr lang="en-IN" sz="1400" dirty="0">
                <a:solidFill>
                  <a:srgbClr val="000000"/>
                </a:solidFill>
                <a:latin typeface="Univers for KPMG Light" panose="020B0403020202020204" pitchFamily="34" charset="0"/>
              </a:rPr>
              <a:t>promoter may apply for withdrawal of application for registration of the real </a:t>
            </a:r>
            <a:r>
              <a:rPr lang="en-IN" sz="1400" dirty="0" smtClean="0">
                <a:solidFill>
                  <a:srgbClr val="000000"/>
                </a:solidFill>
                <a:latin typeface="Univers for KPMG Light" panose="020B0403020202020204" pitchFamily="34" charset="0"/>
              </a:rPr>
              <a:t>estate project </a:t>
            </a:r>
            <a:r>
              <a:rPr lang="en-IN" sz="1400" dirty="0">
                <a:solidFill>
                  <a:srgbClr val="000000"/>
                </a:solidFill>
                <a:latin typeface="Univers for KPMG Light" panose="020B0403020202020204" pitchFamily="34" charset="0"/>
              </a:rPr>
              <a:t>before the expiry of the period of 30 days  of its </a:t>
            </a:r>
            <a:r>
              <a:rPr lang="en-IN" sz="1400" dirty="0" smtClean="0">
                <a:solidFill>
                  <a:srgbClr val="000000"/>
                </a:solidFill>
                <a:latin typeface="Univers for KPMG Light" panose="020B0403020202020204" pitchFamily="34" charset="0"/>
              </a:rPr>
              <a:t>submission and before MahaRERA has approved registration. Rs. 5000 shall be retained as administrative charges, in withdrawal cases</a:t>
            </a:r>
          </a:p>
          <a:p>
            <a:pPr marL="2060575" indent="-2060575">
              <a:lnSpc>
                <a:spcPct val="120000"/>
              </a:lnSpc>
              <a:spcAft>
                <a:spcPts val="1000"/>
              </a:spcAft>
            </a:pPr>
            <a:endParaRPr lang="en-US" sz="1400" b="1" dirty="0" smtClean="0">
              <a:solidFill>
                <a:srgbClr val="00BBEE"/>
              </a:solidFill>
              <a:latin typeface="Univers for KPMG Light" panose="020B0403020202020204" pitchFamily="34" charset="0"/>
            </a:endParaRPr>
          </a:p>
          <a:p>
            <a:pPr marL="2060575" indent="-2060575">
              <a:lnSpc>
                <a:spcPct val="120000"/>
              </a:lnSpc>
              <a:spcAft>
                <a:spcPts val="1000"/>
              </a:spcAft>
            </a:pPr>
            <a:r>
              <a:rPr lang="en-US" sz="1400" b="1" dirty="0" smtClean="0">
                <a:solidFill>
                  <a:srgbClr val="00BBEE"/>
                </a:solidFill>
                <a:latin typeface="Univers for KPMG Light" panose="020B0403020202020204" pitchFamily="34" charset="0"/>
              </a:rPr>
              <a:t>Project Updates:	</a:t>
            </a:r>
            <a:r>
              <a:rPr lang="en-US" sz="1400" dirty="0" smtClean="0">
                <a:solidFill>
                  <a:srgbClr val="000000"/>
                </a:solidFill>
                <a:latin typeface="Univers for KPMG Light" panose="020B0403020202020204" pitchFamily="34" charset="0"/>
              </a:rPr>
              <a:t>The</a:t>
            </a:r>
            <a:r>
              <a:rPr lang="en-US" sz="1400" b="1" dirty="0" smtClean="0">
                <a:solidFill>
                  <a:srgbClr val="00BBEE"/>
                </a:solidFill>
                <a:latin typeface="Univers for KPMG Light" panose="020B0403020202020204" pitchFamily="34" charset="0"/>
              </a:rPr>
              <a:t> </a:t>
            </a:r>
            <a:r>
              <a:rPr lang="en-US" sz="1400" dirty="0" smtClean="0">
                <a:solidFill>
                  <a:srgbClr val="000000"/>
                </a:solidFill>
                <a:latin typeface="Univers for KPMG Light" panose="020B0403020202020204" pitchFamily="34" charset="0"/>
              </a:rPr>
              <a:t>promoter is expected to regularly update the information on the webpage but once in 3 months updating information on the website related to progress of the project is mandatory</a:t>
            </a:r>
            <a:endParaRPr lang="en-US" sz="1400" b="1" dirty="0">
              <a:solidFill>
                <a:srgbClr val="00BBEE"/>
              </a:solidFill>
              <a:latin typeface="Univers for KPMG Light" panose="020B0403020202020204" pitchFamily="34" charset="0"/>
            </a:endParaRPr>
          </a:p>
          <a:p>
            <a:pPr marL="2060575" indent="-2060575">
              <a:lnSpc>
                <a:spcPct val="120000"/>
              </a:lnSpc>
              <a:spcAft>
                <a:spcPts val="1000"/>
              </a:spcAft>
            </a:pPr>
            <a:endParaRPr lang="en-US" sz="1400" b="1" dirty="0" smtClean="0">
              <a:solidFill>
                <a:srgbClr val="00BBEE"/>
              </a:solidFill>
              <a:latin typeface="Univers for KPMG Light" panose="020B0403020202020204" pitchFamily="34" charset="0"/>
            </a:endParaRPr>
          </a:p>
          <a:p>
            <a:pPr marL="2060575" indent="-2060575">
              <a:lnSpc>
                <a:spcPct val="120000"/>
              </a:lnSpc>
              <a:spcAft>
                <a:spcPts val="1000"/>
              </a:spcAft>
            </a:pPr>
            <a:r>
              <a:rPr lang="en-US" sz="1400" b="1" dirty="0" smtClean="0">
                <a:solidFill>
                  <a:srgbClr val="00BBEE"/>
                </a:solidFill>
                <a:latin typeface="Univers for KPMG Light" panose="020B0403020202020204" pitchFamily="34" charset="0"/>
              </a:rPr>
              <a:t>Penalties: </a:t>
            </a:r>
            <a:r>
              <a:rPr lang="en-US" sz="1400" b="1" dirty="0">
                <a:solidFill>
                  <a:srgbClr val="00BBEE"/>
                </a:solidFill>
                <a:latin typeface="Univers for KPMG Light" panose="020B0403020202020204" pitchFamily="34" charset="0"/>
              </a:rPr>
              <a:t>	</a:t>
            </a:r>
            <a:r>
              <a:rPr lang="en-US" sz="1400" dirty="0">
                <a:latin typeface="Univers for KPMG Light" panose="020B0403020202020204" pitchFamily="34" charset="0"/>
              </a:rPr>
              <a:t>If any promoter fails to register as per Act, he shall be liable to a penalty which may extend up to ten per cent of the estimated cost of the real estate project. On continued violation, he shall be punishable with imprisonment for a term which may extend up to three years or with fine which may extend up to a further ten per cent or with both.</a:t>
            </a:r>
          </a:p>
          <a:p>
            <a:pPr marL="2060575" indent="-2060575">
              <a:lnSpc>
                <a:spcPct val="120000"/>
              </a:lnSpc>
              <a:spcAft>
                <a:spcPts val="1000"/>
              </a:spcAft>
            </a:pPr>
            <a:r>
              <a:rPr lang="en-US" sz="1400" dirty="0">
                <a:latin typeface="Univers for KPMG Light" panose="020B0403020202020204" pitchFamily="34" charset="0"/>
              </a:rPr>
              <a:t>	</a:t>
            </a: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805427" y="8620"/>
            <a:ext cx="936104" cy="936104"/>
          </a:xfrm>
          <a:prstGeom prst="rect">
            <a:avLst/>
          </a:prstGeom>
        </p:spPr>
      </p:pic>
    </p:spTree>
    <p:extLst>
      <p:ext uri="{BB962C8B-B14F-4D97-AF65-F5344CB8AC3E}">
        <p14:creationId xmlns:p14="http://schemas.microsoft.com/office/powerpoint/2010/main" xmlns="" val="7588982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600" dirty="0" smtClean="0">
                <a:latin typeface="Univers for KPMG"/>
              </a:rPr>
              <a:t> Register with MahaRERA with necessary details as prescribed in the Rules.</a:t>
            </a:r>
          </a:p>
          <a:p>
            <a:pPr marL="0" indent="0">
              <a:buNone/>
            </a:pPr>
            <a:endParaRPr lang="en-US" sz="1600" dirty="0" smtClean="0">
              <a:latin typeface="Univers for KPMG"/>
            </a:endParaRPr>
          </a:p>
          <a:p>
            <a:r>
              <a:rPr lang="en-US" sz="1600" dirty="0" smtClean="0">
                <a:latin typeface="Univers for KPMG"/>
              </a:rPr>
              <a:t>Not facilitate any sale or purchase of any plot, apartment or building in a real estate project which is required to be registered but not registered.</a:t>
            </a:r>
          </a:p>
          <a:p>
            <a:pPr marL="0" indent="0">
              <a:buNone/>
            </a:pPr>
            <a:endParaRPr lang="en-US" sz="1600" dirty="0" smtClean="0">
              <a:latin typeface="Univers for KPMG"/>
            </a:endParaRPr>
          </a:p>
          <a:p>
            <a:r>
              <a:rPr lang="en-US" sz="1600" dirty="0" smtClean="0">
                <a:latin typeface="Univers for KPMG"/>
              </a:rPr>
              <a:t>Not involve himself in any </a:t>
            </a:r>
            <a:r>
              <a:rPr lang="en-US" sz="1600" b="1" dirty="0" smtClean="0">
                <a:latin typeface="Univers for KPMG"/>
              </a:rPr>
              <a:t>unfair trade practice </a:t>
            </a:r>
            <a:r>
              <a:rPr lang="en-US" sz="1600" dirty="0" smtClean="0">
                <a:latin typeface="Univers for KPMG"/>
              </a:rPr>
              <a:t>namely:</a:t>
            </a:r>
          </a:p>
          <a:p>
            <a:pPr marL="342900" indent="-342900">
              <a:buFont typeface="+mj-lt"/>
              <a:buAutoNum type="arabicPeriod"/>
            </a:pPr>
            <a:r>
              <a:rPr lang="en-US" sz="1600" dirty="0">
                <a:latin typeface="Univers for KPMG"/>
              </a:rPr>
              <a:t> </a:t>
            </a:r>
            <a:r>
              <a:rPr lang="en-US" sz="1600" dirty="0" smtClean="0">
                <a:latin typeface="Univers for KPMG"/>
              </a:rPr>
              <a:t>False representation that his services are of a particular standard or grade</a:t>
            </a:r>
          </a:p>
          <a:p>
            <a:pPr marL="342900" indent="-342900">
              <a:buFont typeface="+mj-lt"/>
              <a:buAutoNum type="arabicPeriod"/>
            </a:pPr>
            <a:r>
              <a:rPr lang="en-US" sz="1600" dirty="0">
                <a:latin typeface="Univers for KPMG"/>
              </a:rPr>
              <a:t> </a:t>
            </a:r>
            <a:r>
              <a:rPr lang="en-US" sz="1600" dirty="0" smtClean="0">
                <a:latin typeface="Univers for KPMG"/>
              </a:rPr>
              <a:t>Representation that the promoter or he has approval or registration which such promoter or he does not have</a:t>
            </a:r>
          </a:p>
          <a:p>
            <a:pPr marL="342900" indent="-342900">
              <a:buFont typeface="+mj-lt"/>
              <a:buAutoNum type="arabicPeriod"/>
            </a:pPr>
            <a:r>
              <a:rPr lang="en-US" sz="1600" dirty="0" smtClean="0">
                <a:latin typeface="Univers for KPMG"/>
              </a:rPr>
              <a:t>Make false or misleading representation concerning services</a:t>
            </a:r>
          </a:p>
          <a:p>
            <a:pPr marL="0" indent="0">
              <a:buNone/>
            </a:pPr>
            <a:endParaRPr lang="en-US" sz="1600" dirty="0" smtClean="0">
              <a:latin typeface="Univers for KPMG"/>
            </a:endParaRPr>
          </a:p>
          <a:p>
            <a:r>
              <a:rPr lang="en-US" sz="1600" dirty="0" smtClean="0">
                <a:latin typeface="Univers for KPMG"/>
              </a:rPr>
              <a:t>Permit the publication of any advertisement of services that are not intended to be offered.</a:t>
            </a:r>
          </a:p>
          <a:p>
            <a:pPr marL="0" indent="0">
              <a:buNone/>
            </a:pPr>
            <a:endParaRPr lang="en-US" sz="1600" dirty="0" smtClean="0">
              <a:latin typeface="Univers for KPMG"/>
            </a:endParaRPr>
          </a:p>
          <a:p>
            <a:r>
              <a:rPr lang="en-US" sz="1600" dirty="0" smtClean="0">
                <a:latin typeface="Univers for KPMG"/>
              </a:rPr>
              <a:t>Facilitate the possession of all the information and documents as the allottee is entitled to, at the time of booking</a:t>
            </a:r>
          </a:p>
          <a:p>
            <a:endParaRPr lang="en-US" sz="1600" dirty="0" smtClean="0">
              <a:latin typeface="Univers for KPMG"/>
            </a:endParaRPr>
          </a:p>
          <a:p>
            <a:pPr marL="0" indent="0">
              <a:buNone/>
            </a:pPr>
            <a:endParaRPr lang="en-US" sz="1600" dirty="0">
              <a:latin typeface="Univers for KPMG"/>
            </a:endParaRPr>
          </a:p>
        </p:txBody>
      </p:sp>
      <p:sp>
        <p:nvSpPr>
          <p:cNvPr id="3" name="Title 2"/>
          <p:cNvSpPr>
            <a:spLocks noGrp="1"/>
          </p:cNvSpPr>
          <p:nvPr>
            <p:ph type="title"/>
          </p:nvPr>
        </p:nvSpPr>
        <p:spPr/>
        <p:txBody>
          <a:bodyPr/>
          <a:lstStyle/>
          <a:p>
            <a:r>
              <a:rPr lang="en-US" dirty="0" smtClean="0"/>
              <a:t>Functions of Real Estate Agent</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661412" y="8620"/>
            <a:ext cx="936104" cy="936104"/>
          </a:xfrm>
          <a:prstGeom prst="rect">
            <a:avLst/>
          </a:prstGeom>
        </p:spPr>
      </p:pic>
    </p:spTree>
    <p:extLst>
      <p:ext uri="{BB962C8B-B14F-4D97-AF65-F5344CB8AC3E}">
        <p14:creationId xmlns:p14="http://schemas.microsoft.com/office/powerpoint/2010/main" xmlns="" val="26910003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1800" b="1" dirty="0" smtClean="0">
                <a:latin typeface="Univers for KPMG"/>
              </a:rPr>
              <a:t> </a:t>
            </a:r>
            <a:r>
              <a:rPr lang="en-US" sz="1800" b="1" dirty="0">
                <a:latin typeface="DVBW-TTYogesh" pitchFamily="2" charset="0"/>
              </a:rPr>
              <a:t>×®ÖµÖ´ÖÖ´Ö¬µ</a:t>
            </a:r>
            <a:r>
              <a:rPr lang="en-US" sz="1800" b="1" dirty="0" err="1">
                <a:latin typeface="DVBW-TTYogesh" pitchFamily="2" charset="0"/>
              </a:rPr>
              <a:t>Öê</a:t>
            </a:r>
            <a:r>
              <a:rPr lang="en-US" sz="1800" b="1" dirty="0">
                <a:latin typeface="DVBW-TTYogesh" pitchFamily="2" charset="0"/>
              </a:rPr>
              <a:t> ×¾Ö×ÆüŸÖ </a:t>
            </a:r>
            <a:r>
              <a:rPr lang="en-US" sz="1800" b="1" dirty="0" err="1">
                <a:latin typeface="DVBW-TTYogesh" pitchFamily="2" charset="0"/>
              </a:rPr>
              <a:t>Ûêú</a:t>
            </a:r>
            <a:r>
              <a:rPr lang="en-US" sz="1800" b="1" dirty="0">
                <a:latin typeface="DVBW-TTYogesh" pitchFamily="2" charset="0"/>
              </a:rPr>
              <a:t>»µ</a:t>
            </a:r>
            <a:r>
              <a:rPr lang="en-US" sz="1800" b="1" dirty="0" err="1">
                <a:latin typeface="DVBW-TTYogesh" pitchFamily="2" charset="0"/>
              </a:rPr>
              <a:t>ÖÖ®ÖãÃÖÖ¸ü</a:t>
            </a:r>
            <a:r>
              <a:rPr lang="en-US" sz="1800" b="1" dirty="0">
                <a:latin typeface="DVBW-TTYogesh" pitchFamily="2" charset="0"/>
              </a:rPr>
              <a:t> †Ö¾Ö¿µ</a:t>
            </a:r>
            <a:r>
              <a:rPr lang="en-US" sz="1800" b="1" dirty="0" err="1">
                <a:latin typeface="DVBW-TTYogesh" pitchFamily="2" charset="0"/>
              </a:rPr>
              <a:t>ÖÛú</a:t>
            </a:r>
            <a:r>
              <a:rPr lang="en-US" sz="1800" b="1" dirty="0">
                <a:latin typeface="DVBW-TTYogesh" pitchFamily="2" charset="0"/>
              </a:rPr>
              <a:t> ŸµÖÖ ÃÖ×¾ÖÃŸÖ¸ü ´</a:t>
            </a:r>
            <a:r>
              <a:rPr lang="en-US" sz="1800" b="1" dirty="0" err="1">
                <a:latin typeface="DVBW-TTYogesh" pitchFamily="2" charset="0"/>
              </a:rPr>
              <a:t>ÖÖ×ÆüŸÖßÃÖÆü</a:t>
            </a:r>
            <a:r>
              <a:rPr lang="en-US" sz="1800" b="1" dirty="0">
                <a:latin typeface="DVBW-TTYogesh" pitchFamily="2" charset="0"/>
              </a:rPr>
              <a:t> ´</a:t>
            </a:r>
            <a:r>
              <a:rPr lang="en-US" sz="1800" b="1" dirty="0" err="1">
                <a:latin typeface="DVBW-TTYogesh" pitchFamily="2" charset="0"/>
              </a:rPr>
              <a:t>ÖÆüÖ¸êü¸üÖÛú›êü</a:t>
            </a:r>
            <a:r>
              <a:rPr lang="en-US" sz="1800" b="1" dirty="0">
                <a:latin typeface="DVBW-TTYogesh" pitchFamily="2" charset="0"/>
              </a:rPr>
              <a:t> ®</a:t>
            </a:r>
            <a:r>
              <a:rPr lang="en-US" sz="1800" b="1" dirty="0" err="1">
                <a:latin typeface="DVBW-TTYogesh" pitchFamily="2" charset="0"/>
              </a:rPr>
              <a:t>ÖÖë¤üÞÖß</a:t>
            </a:r>
            <a:r>
              <a:rPr lang="en-US" sz="1800" b="1" dirty="0">
                <a:latin typeface="DVBW-TTYogesh" pitchFamily="2" charset="0"/>
              </a:rPr>
              <a:t> </a:t>
            </a:r>
            <a:r>
              <a:rPr lang="en-US" sz="1800" b="1" dirty="0" err="1" smtClean="0">
                <a:latin typeface="DVBW-TTYogesh" pitchFamily="2" charset="0"/>
              </a:rPr>
              <a:t>Ûú¸üÞÖê</a:t>
            </a:r>
            <a:endParaRPr lang="en-US" sz="1800" b="1" dirty="0" smtClean="0">
              <a:latin typeface="DVBW-TTYogesh" pitchFamily="2" charset="0"/>
            </a:endParaRPr>
          </a:p>
          <a:p>
            <a:pPr lvl="0">
              <a:buNone/>
            </a:pPr>
            <a:endParaRPr lang="en-US" sz="1800" b="1" dirty="0">
              <a:latin typeface="DVBW-TTYogesh" pitchFamily="2" charset="0"/>
            </a:endParaRPr>
          </a:p>
          <a:p>
            <a:pPr lvl="0"/>
            <a:r>
              <a:rPr lang="en-US" sz="1800" b="1" dirty="0">
                <a:latin typeface="DVBW-TTYogesh" pitchFamily="2" charset="0"/>
              </a:rPr>
              <a:t>´</a:t>
            </a:r>
            <a:r>
              <a:rPr lang="en-US" sz="1800" b="1" dirty="0" err="1">
                <a:latin typeface="DVBW-TTYogesh" pitchFamily="2" charset="0"/>
              </a:rPr>
              <a:t>ÖÆüÖ¸êü¸üÖÛú›êü</a:t>
            </a:r>
            <a:r>
              <a:rPr lang="en-US" sz="1800" b="1" dirty="0">
                <a:latin typeface="DVBW-TTYogesh" pitchFamily="2" charset="0"/>
              </a:rPr>
              <a:t> ®</a:t>
            </a:r>
            <a:r>
              <a:rPr lang="en-US" sz="1800" b="1" dirty="0" err="1">
                <a:latin typeface="DVBW-TTYogesh" pitchFamily="2" charset="0"/>
              </a:rPr>
              <a:t>ÖÖë¤üÞÖß</a:t>
            </a:r>
            <a:r>
              <a:rPr lang="en-US" sz="1800" b="1" dirty="0">
                <a:latin typeface="DVBW-TTYogesh" pitchFamily="2" charset="0"/>
              </a:rPr>
              <a:t> Ûú¸üÞµÖÖ¯Öæ¾Öá ŸÖ£ÖÖ×¯Ö ®</a:t>
            </a:r>
            <a:r>
              <a:rPr lang="en-US" sz="1800" b="1" dirty="0" err="1">
                <a:latin typeface="DVBW-TTYogesh" pitchFamily="2" charset="0"/>
              </a:rPr>
              <a:t>ÖÖë¤üÞÖß</a:t>
            </a:r>
            <a:r>
              <a:rPr lang="en-US" sz="1800" b="1" dirty="0">
                <a:latin typeface="DVBW-TTYogesh" pitchFamily="2" charset="0"/>
              </a:rPr>
              <a:t> ®Ö </a:t>
            </a:r>
            <a:r>
              <a:rPr lang="en-US" sz="1800" b="1" dirty="0" err="1">
                <a:latin typeface="DVBW-TTYogesh" pitchFamily="2" charset="0"/>
              </a:rPr>
              <a:t>Ûêú»Öê</a:t>
            </a:r>
            <a:r>
              <a:rPr lang="en-US" sz="1800" b="1" dirty="0">
                <a:latin typeface="DVBW-TTYogesh" pitchFamily="2" charset="0"/>
              </a:rPr>
              <a:t>»µÖÖ ¯</a:t>
            </a:r>
            <a:r>
              <a:rPr lang="en-US" sz="1800" b="1" dirty="0" err="1">
                <a:latin typeface="DVBW-TTYogesh" pitchFamily="2" charset="0"/>
              </a:rPr>
              <a:t>ÖÏÛú</a:t>
            </a:r>
            <a:r>
              <a:rPr lang="en-US" sz="1800" b="1" dirty="0">
                <a:latin typeface="DVBW-TTYogesh" pitchFamily="2" charset="0"/>
              </a:rPr>
              <a:t>»¯</a:t>
            </a:r>
            <a:r>
              <a:rPr lang="en-US" sz="1800" b="1" dirty="0" err="1">
                <a:latin typeface="DVBW-TTYogesh" pitchFamily="2" charset="0"/>
              </a:rPr>
              <a:t>ÖÖŸÖß»Ö</a:t>
            </a:r>
            <a:r>
              <a:rPr lang="en-US" sz="1800" b="1" dirty="0">
                <a:latin typeface="DVBW-TTYogesh" pitchFamily="2" charset="0"/>
              </a:rPr>
              <a:t> </a:t>
            </a:r>
            <a:r>
              <a:rPr lang="en-US" sz="1800" b="1" dirty="0" err="1">
                <a:latin typeface="DVBW-TTYogesh" pitchFamily="2" charset="0"/>
              </a:rPr>
              <a:t>ÛúÖêÞÖŸµÖÖÆüß</a:t>
            </a:r>
            <a:r>
              <a:rPr lang="en-US" sz="1800" b="1" dirty="0">
                <a:latin typeface="DVBW-TTYogesh" pitchFamily="2" charset="0"/>
              </a:rPr>
              <a:t> ³ÖæÜÖÓ›ü, </a:t>
            </a:r>
            <a:r>
              <a:rPr lang="en-US" sz="1800" b="1" dirty="0" err="1">
                <a:latin typeface="DVBW-TTYogesh" pitchFamily="2" charset="0"/>
              </a:rPr>
              <a:t>ÃÖ¤ü</a:t>
            </a:r>
            <a:r>
              <a:rPr lang="en-US" sz="1800" b="1" dirty="0">
                <a:latin typeface="DVBW-TTYogesh" pitchFamily="2" charset="0"/>
              </a:rPr>
              <a:t>×®</a:t>
            </a:r>
            <a:r>
              <a:rPr lang="en-US" sz="1800" b="1" dirty="0" err="1">
                <a:latin typeface="DVBW-TTYogesh" pitchFamily="2" charset="0"/>
              </a:rPr>
              <a:t>ÖÛúÖ</a:t>
            </a:r>
            <a:r>
              <a:rPr lang="en-US" sz="1800" b="1" dirty="0">
                <a:latin typeface="DVBW-TTYogesh" pitchFamily="2" charset="0"/>
              </a:rPr>
              <a:t> ØÛú¾ÖÖ ‡´</a:t>
            </a:r>
            <a:r>
              <a:rPr lang="en-US" sz="1800" b="1" dirty="0" err="1">
                <a:latin typeface="DVBW-TTYogesh" pitchFamily="2" charset="0"/>
              </a:rPr>
              <a:t>ÖÖ¸üŸÖß“Öß</a:t>
            </a:r>
            <a:r>
              <a:rPr lang="en-US" sz="1800" b="1" dirty="0">
                <a:latin typeface="DVBW-TTYogesh" pitchFamily="2" charset="0"/>
              </a:rPr>
              <a:t> ×¾ÖÛÎúß, </a:t>
            </a:r>
            <a:r>
              <a:rPr lang="en-US" sz="1800" b="1" dirty="0" err="1">
                <a:latin typeface="DVBW-TTYogesh" pitchFamily="2" charset="0"/>
              </a:rPr>
              <a:t>Ûú¸üÞµÖÖ“Öß</a:t>
            </a:r>
            <a:r>
              <a:rPr lang="en-US" sz="1800" b="1" dirty="0">
                <a:latin typeface="DVBW-TTYogesh" pitchFamily="2" charset="0"/>
              </a:rPr>
              <a:t> ÃÖã×¾Ö¬ÖÖ ®Ö ¯Öã¸ü×¾</a:t>
            </a:r>
            <a:r>
              <a:rPr lang="en-US" sz="1800" b="1" dirty="0" smtClean="0">
                <a:latin typeface="DVBW-TTYogesh" pitchFamily="2" charset="0"/>
              </a:rPr>
              <a:t>ÖÞÖê</a:t>
            </a:r>
          </a:p>
          <a:p>
            <a:pPr lvl="0">
              <a:buNone/>
            </a:pPr>
            <a:endParaRPr lang="en-US" sz="1800" b="1" dirty="0">
              <a:latin typeface="DVBW-TTYogesh" pitchFamily="2" charset="0"/>
            </a:endParaRPr>
          </a:p>
          <a:p>
            <a:pPr lvl="0"/>
            <a:r>
              <a:rPr lang="en-US" sz="1800" b="1" dirty="0">
                <a:latin typeface="DVBW-TTYogesh" pitchFamily="2" charset="0"/>
              </a:rPr>
              <a:t>†®</a:t>
            </a:r>
            <a:r>
              <a:rPr lang="en-US" sz="1800" b="1" dirty="0" err="1">
                <a:latin typeface="DVBW-TTYogesh" pitchFamily="2" charset="0"/>
              </a:rPr>
              <a:t>Öã</a:t>
            </a:r>
            <a:r>
              <a:rPr lang="en-US" sz="1800" b="1" dirty="0">
                <a:latin typeface="DVBW-TTYogesh" pitchFamily="2" charset="0"/>
              </a:rPr>
              <a:t>×“ÖŸÖ / </a:t>
            </a:r>
            <a:r>
              <a:rPr lang="en-US" sz="1800" b="1" dirty="0" err="1">
                <a:latin typeface="DVBW-TTYogesh" pitchFamily="2" charset="0"/>
              </a:rPr>
              <a:t>ÝÖî¸ü</a:t>
            </a:r>
            <a:r>
              <a:rPr lang="en-US" sz="1800" b="1" dirty="0">
                <a:latin typeface="DVBW-TTYogesh" pitchFamily="2" charset="0"/>
              </a:rPr>
              <a:t> ¯Ö¬¤</a:t>
            </a:r>
            <a:r>
              <a:rPr lang="en-US" sz="1800" b="1" dirty="0" err="1">
                <a:latin typeface="DVBW-TTYogesh" pitchFamily="2" charset="0"/>
              </a:rPr>
              <a:t>üŸÖß</a:t>
            </a:r>
            <a:r>
              <a:rPr lang="en-US" sz="1800" b="1" dirty="0">
                <a:latin typeface="DVBW-TTYogesh" pitchFamily="2" charset="0"/>
              </a:rPr>
              <a:t>“µÖÖ ¾µÖ¾ÖÆüÖ¸üÖŸÖ ÃÖÆü³ÖÖÝÖß ®Ö </a:t>
            </a:r>
            <a:r>
              <a:rPr lang="en-US" sz="1800" b="1" dirty="0" err="1">
                <a:latin typeface="DVBW-TTYogesh" pitchFamily="2" charset="0"/>
              </a:rPr>
              <a:t>ÆüÖêÞÖê</a:t>
            </a:r>
            <a:r>
              <a:rPr lang="en-US" sz="1800" b="1" dirty="0">
                <a:latin typeface="DVBW-TTYogesh" pitchFamily="2" charset="0"/>
              </a:rPr>
              <a:t>, •</a:t>
            </a:r>
            <a:r>
              <a:rPr lang="en-US" sz="1800" b="1" dirty="0" err="1">
                <a:latin typeface="DVBW-TTYogesh" pitchFamily="2" charset="0"/>
              </a:rPr>
              <a:t>ÖÃÖê</a:t>
            </a:r>
            <a:r>
              <a:rPr lang="en-US" sz="1800" b="1" dirty="0">
                <a:latin typeface="DVBW-TTYogesh" pitchFamily="2" charset="0"/>
              </a:rPr>
              <a:t>...</a:t>
            </a:r>
          </a:p>
          <a:p>
            <a:pPr lvl="0">
              <a:buNone/>
            </a:pPr>
            <a:r>
              <a:rPr lang="en-US" sz="1800" b="1" dirty="0">
                <a:latin typeface="DVBW-TTYogesh" pitchFamily="2" charset="0"/>
              </a:rPr>
              <a:t>     -¯Öã¸ü×¾ÖÞµÖÖŸÖ µ</a:t>
            </a:r>
            <a:r>
              <a:rPr lang="en-US" sz="1800" b="1" dirty="0" err="1">
                <a:latin typeface="DVBW-TTYogesh" pitchFamily="2" charset="0"/>
              </a:rPr>
              <a:t>ÖêÞÖÖ</a:t>
            </a:r>
            <a:r>
              <a:rPr lang="en-US" sz="1800" b="1" dirty="0">
                <a:latin typeface="DVBW-TTYogesh" pitchFamily="2" charset="0"/>
              </a:rPr>
              <a:t>·µÖÖ ÃÖê¾ÖÖ ÊÖ ×¾Ö×¿</a:t>
            </a:r>
            <a:r>
              <a:rPr lang="en-US" sz="1800" b="1" dirty="0" err="1">
                <a:latin typeface="DVBW-TTYogesh" pitchFamily="2" charset="0"/>
              </a:rPr>
              <a:t>ÖÂ™ü</a:t>
            </a:r>
            <a:r>
              <a:rPr lang="en-US" sz="1800" b="1" dirty="0">
                <a:latin typeface="DVBW-TTYogesh" pitchFamily="2" charset="0"/>
              </a:rPr>
              <a:t> ´</a:t>
            </a:r>
            <a:r>
              <a:rPr lang="en-US" sz="1800" b="1" dirty="0" err="1">
                <a:latin typeface="DVBW-TTYogesh" pitchFamily="2" charset="0"/>
              </a:rPr>
              <a:t>ÖÖ®ÖÛúÖ</a:t>
            </a:r>
            <a:r>
              <a:rPr lang="en-US" sz="1800" b="1" dirty="0">
                <a:latin typeface="DVBW-TTYogesh" pitchFamily="2" charset="0"/>
              </a:rPr>
              <a:t>“µÖÖ ØÛú¾ÖÖ ¤</a:t>
            </a:r>
            <a:r>
              <a:rPr lang="en-US" sz="1800" b="1" dirty="0" err="1">
                <a:latin typeface="DVBW-TTYogesh" pitchFamily="2" charset="0"/>
              </a:rPr>
              <a:t>ü•ÖÖÔ</a:t>
            </a:r>
            <a:r>
              <a:rPr lang="en-US" sz="1800" b="1" dirty="0">
                <a:latin typeface="DVBW-TTYogesh" pitchFamily="2" charset="0"/>
              </a:rPr>
              <a:t>“µÖÖ ®ÖÃÖ»µÖÖÃÖ </a:t>
            </a:r>
            <a:r>
              <a:rPr lang="en-US" sz="1800" b="1" dirty="0" err="1">
                <a:latin typeface="DVBW-TTYogesh" pitchFamily="2" charset="0"/>
              </a:rPr>
              <a:t>ŸµÖÖ“Öê</a:t>
            </a:r>
            <a:r>
              <a:rPr lang="en-US" sz="1800" b="1" dirty="0">
                <a:latin typeface="DVBW-TTYogesh" pitchFamily="2" charset="0"/>
              </a:rPr>
              <a:t> </a:t>
            </a:r>
          </a:p>
          <a:p>
            <a:pPr lvl="0">
              <a:buNone/>
            </a:pPr>
            <a:r>
              <a:rPr lang="en-US" sz="1800" b="1" dirty="0">
                <a:latin typeface="DVBW-TTYogesh" pitchFamily="2" charset="0"/>
              </a:rPr>
              <a:t>      ¯</a:t>
            </a:r>
            <a:r>
              <a:rPr lang="en-US" sz="1800" b="1" dirty="0" err="1">
                <a:latin typeface="DVBW-TTYogesh" pitchFamily="2" charset="0"/>
              </a:rPr>
              <a:t>ÖÏ¤ü¿ÖÔ®Ö</a:t>
            </a:r>
            <a:r>
              <a:rPr lang="en-US" sz="1800" b="1" dirty="0">
                <a:latin typeface="DVBW-TTYogesh" pitchFamily="2" charset="0"/>
              </a:rPr>
              <a:t> ®Ö </a:t>
            </a:r>
            <a:r>
              <a:rPr lang="en-US" sz="1800" b="1" dirty="0" err="1">
                <a:latin typeface="DVBW-TTYogesh" pitchFamily="2" charset="0"/>
              </a:rPr>
              <a:t>Ûú¸üÞÖê</a:t>
            </a:r>
            <a:endParaRPr lang="en-US" sz="1800" b="1" dirty="0">
              <a:latin typeface="DVBW-TTYogesh" pitchFamily="2" charset="0"/>
            </a:endParaRPr>
          </a:p>
          <a:p>
            <a:pPr lvl="0">
              <a:buNone/>
            </a:pPr>
            <a:r>
              <a:rPr lang="en-US" sz="1800" b="1" dirty="0">
                <a:latin typeface="DVBW-TTYogesh" pitchFamily="2" charset="0"/>
              </a:rPr>
              <a:t>     -¯ÖÏ¾ÖŸÖÔÛú ØÛú¾ÖÖ ŸµÖÖÓ“µÖÖ Ã¾ÖŸÖ:Ûú›êü ´</a:t>
            </a:r>
            <a:r>
              <a:rPr lang="en-US" sz="1800" b="1" dirty="0" err="1">
                <a:latin typeface="DVBW-TTYogesh" pitchFamily="2" charset="0"/>
              </a:rPr>
              <a:t>ÖÓ•Öæ¸üß</a:t>
            </a:r>
            <a:r>
              <a:rPr lang="en-US" sz="1800" b="1" dirty="0">
                <a:latin typeface="DVBW-TTYogesh" pitchFamily="2" charset="0"/>
              </a:rPr>
              <a:t> ØÛú¾ÖÖ ®</a:t>
            </a:r>
            <a:r>
              <a:rPr lang="en-US" sz="1800" b="1" dirty="0" err="1">
                <a:latin typeface="DVBW-TTYogesh" pitchFamily="2" charset="0"/>
              </a:rPr>
              <a:t>ÖÖë¤üÞÖß</a:t>
            </a:r>
            <a:r>
              <a:rPr lang="en-US" sz="1800" b="1" dirty="0">
                <a:latin typeface="DVBW-TTYogesh" pitchFamily="2" charset="0"/>
              </a:rPr>
              <a:t> ®ÖÃÖŸÖÖ®ÖÖ </a:t>
            </a:r>
            <a:r>
              <a:rPr lang="en-US" sz="1800" b="1" dirty="0" err="1">
                <a:latin typeface="DVBW-TTYogesh" pitchFamily="2" charset="0"/>
              </a:rPr>
              <a:t>ŸÖÃÖê</a:t>
            </a:r>
            <a:r>
              <a:rPr lang="en-US" sz="1800" b="1" dirty="0">
                <a:latin typeface="DVBW-TTYogesh" pitchFamily="2" charset="0"/>
              </a:rPr>
              <a:t> ¯</a:t>
            </a:r>
            <a:r>
              <a:rPr lang="en-US" sz="1800" b="1" dirty="0" err="1">
                <a:latin typeface="DVBW-TTYogesh" pitchFamily="2" charset="0"/>
              </a:rPr>
              <a:t>ÖÏ¤ü¿ÖÔ®Ö</a:t>
            </a:r>
            <a:r>
              <a:rPr lang="en-US" sz="1800" b="1" dirty="0">
                <a:latin typeface="DVBW-TTYogesh" pitchFamily="2" charset="0"/>
              </a:rPr>
              <a:t> </a:t>
            </a:r>
            <a:r>
              <a:rPr lang="en-US" sz="1800" b="1" dirty="0" err="1">
                <a:latin typeface="DVBW-TTYogesh" pitchFamily="2" charset="0"/>
              </a:rPr>
              <a:t>Ûú¸üÞÖê</a:t>
            </a:r>
            <a:endParaRPr lang="en-US" sz="1800" b="1" dirty="0">
              <a:latin typeface="DVBW-TTYogesh" pitchFamily="2" charset="0"/>
            </a:endParaRPr>
          </a:p>
          <a:p>
            <a:pPr lvl="0">
              <a:buNone/>
            </a:pPr>
            <a:r>
              <a:rPr lang="en-US" sz="1800" b="1" dirty="0">
                <a:latin typeface="DVBW-TTYogesh" pitchFamily="2" charset="0"/>
              </a:rPr>
              <a:t>     -ÃÖê¾ÖÖÓÃÖÓ²Ö¬ÖÖŸÖ “</a:t>
            </a:r>
            <a:r>
              <a:rPr lang="en-US" sz="1800" b="1" dirty="0" err="1">
                <a:latin typeface="DVBW-TTYogesh" pitchFamily="2" charset="0"/>
              </a:rPr>
              <a:t>ÖãÛúß“Öß</a:t>
            </a:r>
            <a:r>
              <a:rPr lang="en-US" sz="1800" b="1" dirty="0">
                <a:latin typeface="DVBW-TTYogesh" pitchFamily="2" charset="0"/>
              </a:rPr>
              <a:t> †Ö×ÞÖ ×¤ü¿ÖÖ³Öæ»Ö </a:t>
            </a:r>
            <a:r>
              <a:rPr lang="en-US" sz="1800" b="1" dirty="0" err="1">
                <a:latin typeface="DVBW-TTYogesh" pitchFamily="2" charset="0"/>
              </a:rPr>
              <a:t>Ûú¸üÞÖÖ¸üß</a:t>
            </a:r>
            <a:r>
              <a:rPr lang="en-US" sz="1800" b="1" dirty="0">
                <a:latin typeface="DVBW-TTYogesh" pitchFamily="2" charset="0"/>
              </a:rPr>
              <a:t> ¯ÖÏ×ÃÖ¬¤</a:t>
            </a:r>
            <a:r>
              <a:rPr lang="en-US" sz="1800" b="1" dirty="0" err="1">
                <a:latin typeface="DVBW-TTYogesh" pitchFamily="2" charset="0"/>
              </a:rPr>
              <a:t>üß</a:t>
            </a:r>
            <a:r>
              <a:rPr lang="en-US" sz="1800" b="1" dirty="0">
                <a:latin typeface="DVBW-TTYogesh" pitchFamily="2" charset="0"/>
              </a:rPr>
              <a:t> </a:t>
            </a:r>
            <a:r>
              <a:rPr lang="en-US" sz="1800" b="1" dirty="0" err="1" smtClean="0">
                <a:latin typeface="DVBW-TTYogesh" pitchFamily="2" charset="0"/>
              </a:rPr>
              <a:t>Ûú¸üÞÖê</a:t>
            </a:r>
            <a:endParaRPr lang="en-US" sz="1800" b="1" dirty="0">
              <a:latin typeface="DVBW-TTYogesh" pitchFamily="2" charset="0"/>
            </a:endParaRPr>
          </a:p>
          <a:p>
            <a:pPr lvl="0">
              <a:buNone/>
            </a:pPr>
            <a:endParaRPr lang="en-US" sz="1800" b="1" dirty="0">
              <a:latin typeface="DVBW-TTYogesh" pitchFamily="2" charset="0"/>
            </a:endParaRPr>
          </a:p>
          <a:p>
            <a:pPr lvl="0"/>
            <a:r>
              <a:rPr lang="en-US" sz="1800" b="1" dirty="0">
                <a:latin typeface="DVBW-TTYogesh" pitchFamily="2" charset="0"/>
              </a:rPr>
              <a:t>•µÖÖ ÃÖê¾ÖÖ ¤</a:t>
            </a:r>
            <a:r>
              <a:rPr lang="en-US" sz="1800" b="1" dirty="0" err="1">
                <a:latin typeface="DVBW-TTYogesh" pitchFamily="2" charset="0"/>
              </a:rPr>
              <a:t>êüÞµÖÖ“ÖÖ</a:t>
            </a:r>
            <a:r>
              <a:rPr lang="en-US" sz="1800" b="1" dirty="0">
                <a:latin typeface="DVBW-TTYogesh" pitchFamily="2" charset="0"/>
              </a:rPr>
              <a:t> </a:t>
            </a:r>
            <a:r>
              <a:rPr lang="en-US" sz="1800" b="1" dirty="0" err="1">
                <a:latin typeface="DVBW-TTYogesh" pitchFamily="2" charset="0"/>
              </a:rPr>
              <a:t>ÆêüŸÖæ</a:t>
            </a:r>
            <a:r>
              <a:rPr lang="en-US" sz="1800" b="1" dirty="0">
                <a:latin typeface="DVBW-TTYogesh" pitchFamily="2" charset="0"/>
              </a:rPr>
              <a:t> ®</a:t>
            </a:r>
            <a:r>
              <a:rPr lang="en-US" sz="1800" b="1" dirty="0" err="1">
                <a:latin typeface="DVBW-TTYogesh" pitchFamily="2" charset="0"/>
              </a:rPr>
              <a:t>ÖÖÆüß</a:t>
            </a:r>
            <a:r>
              <a:rPr lang="en-US" sz="1800" b="1" dirty="0">
                <a:latin typeface="DVBW-TTYogesh" pitchFamily="2" charset="0"/>
              </a:rPr>
              <a:t> †¿ÖÖ²ÖÖ²ÖŸÖ •</a:t>
            </a:r>
            <a:r>
              <a:rPr lang="en-US" sz="1800" b="1" dirty="0" err="1">
                <a:latin typeface="DVBW-TTYogesh" pitchFamily="2" charset="0"/>
              </a:rPr>
              <a:t>ÖÖÆüß¸üÖŸÖ</a:t>
            </a:r>
            <a:r>
              <a:rPr lang="en-US" sz="1800" b="1" dirty="0">
                <a:latin typeface="DVBW-TTYogesh" pitchFamily="2" charset="0"/>
              </a:rPr>
              <a:t> ¯ÖÏ×ÃÖ¬¤ü </a:t>
            </a:r>
            <a:r>
              <a:rPr lang="en-US" sz="1800" b="1" dirty="0" err="1">
                <a:latin typeface="DVBW-TTYogesh" pitchFamily="2" charset="0"/>
              </a:rPr>
              <a:t>Ûú¸üÞµÖÖÃÖ</a:t>
            </a:r>
            <a:r>
              <a:rPr lang="en-US" sz="1800" b="1" dirty="0">
                <a:latin typeface="DVBW-TTYogesh" pitchFamily="2" charset="0"/>
              </a:rPr>
              <a:t> ¯Ö¸¾ÖÖ®ÖÝÖß ¤</a:t>
            </a:r>
            <a:r>
              <a:rPr lang="en-US" sz="1800" b="1" dirty="0" err="1" smtClean="0">
                <a:latin typeface="DVBW-TTYogesh" pitchFamily="2" charset="0"/>
              </a:rPr>
              <a:t>êüÞÖê</a:t>
            </a:r>
            <a:endParaRPr lang="en-US" sz="1800" b="1" dirty="0" smtClean="0">
              <a:latin typeface="DVBW-TTYogesh" pitchFamily="2" charset="0"/>
            </a:endParaRPr>
          </a:p>
          <a:p>
            <a:pPr lvl="0">
              <a:buNone/>
            </a:pPr>
            <a:endParaRPr lang="en-US" sz="1800" b="1" dirty="0">
              <a:latin typeface="DVBW-TTYogesh" pitchFamily="2" charset="0"/>
            </a:endParaRPr>
          </a:p>
          <a:p>
            <a:pPr lvl="0"/>
            <a:r>
              <a:rPr lang="en-US" sz="1800" b="1" dirty="0" err="1">
                <a:latin typeface="DVBW-TTYogesh" pitchFamily="2" charset="0"/>
              </a:rPr>
              <a:t>ÃÖ¤ü</a:t>
            </a:r>
            <a:r>
              <a:rPr lang="en-US" sz="1800" b="1" dirty="0">
                <a:latin typeface="DVBW-TTYogesh" pitchFamily="2" charset="0"/>
              </a:rPr>
              <a:t>×®</a:t>
            </a:r>
            <a:r>
              <a:rPr lang="en-US" sz="1800" b="1" dirty="0" err="1">
                <a:latin typeface="DVBW-TTYogesh" pitchFamily="2" charset="0"/>
              </a:rPr>
              <a:t>ÖÛúÖÓÜÖ¸êü¤üß“Öß</a:t>
            </a:r>
            <a:r>
              <a:rPr lang="en-US" sz="1800" b="1" dirty="0">
                <a:latin typeface="DVBW-TTYogesh" pitchFamily="2" charset="0"/>
              </a:rPr>
              <a:t> ®</a:t>
            </a:r>
            <a:r>
              <a:rPr lang="en-US" sz="1800" b="1" dirty="0" err="1">
                <a:latin typeface="DVBW-TTYogesh" pitchFamily="2" charset="0"/>
              </a:rPr>
              <a:t>ÖÖë¤üÞÖß</a:t>
            </a:r>
            <a:r>
              <a:rPr lang="en-US" sz="1800" b="1" dirty="0">
                <a:latin typeface="DVBW-TTYogesh" pitchFamily="2" charset="0"/>
              </a:rPr>
              <a:t> (²ÖãÛúàÝÖ </a:t>
            </a:r>
            <a:r>
              <a:rPr lang="en-US" sz="1800" b="1" dirty="0" err="1">
                <a:latin typeface="DVBW-TTYogesh" pitchFamily="2" charset="0"/>
              </a:rPr>
              <a:t>Ûú¸üŸÖê</a:t>
            </a:r>
            <a:r>
              <a:rPr lang="en-US" sz="1800" b="1" dirty="0">
                <a:latin typeface="DVBW-TTYogesh" pitchFamily="2" charset="0"/>
              </a:rPr>
              <a:t> ¾Öêôûß) </a:t>
            </a:r>
            <a:r>
              <a:rPr lang="en-US" sz="1800" b="1" dirty="0" err="1">
                <a:latin typeface="DVBW-TTYogesh" pitchFamily="2" charset="0"/>
              </a:rPr>
              <a:t>ÃÖ¤ü</a:t>
            </a:r>
            <a:r>
              <a:rPr lang="en-US" sz="1800" b="1" dirty="0">
                <a:latin typeface="DVBW-TTYogesh" pitchFamily="2" charset="0"/>
              </a:rPr>
              <a:t>×®</a:t>
            </a:r>
            <a:r>
              <a:rPr lang="en-US" sz="1800" b="1" dirty="0" err="1">
                <a:latin typeface="DVBW-TTYogesh" pitchFamily="2" charset="0"/>
              </a:rPr>
              <a:t>ÖÛúÖ</a:t>
            </a:r>
            <a:r>
              <a:rPr lang="en-US" sz="1800" b="1" dirty="0">
                <a:latin typeface="DVBW-TTYogesh" pitchFamily="2" charset="0"/>
              </a:rPr>
              <a:t> / ¯</a:t>
            </a:r>
            <a:r>
              <a:rPr lang="en-US" sz="1800" b="1" dirty="0" err="1">
                <a:latin typeface="DVBW-TTYogesh" pitchFamily="2" charset="0"/>
              </a:rPr>
              <a:t>ÖÏÛú</a:t>
            </a:r>
            <a:r>
              <a:rPr lang="en-US" sz="1800" b="1" dirty="0">
                <a:latin typeface="DVBW-TTYogesh" pitchFamily="2" charset="0"/>
              </a:rPr>
              <a:t>»¯ÖÖ“µÖÖ ÃÖÓ¤ü³ÖÖÔ¬Öß»Ö </a:t>
            </a:r>
            <a:r>
              <a:rPr lang="en-US" sz="1800" b="1" dirty="0" err="1">
                <a:latin typeface="DVBW-TTYogesh" pitchFamily="2" charset="0"/>
              </a:rPr>
              <a:t>ÃÖÓ¯ÖæÞÖÔ</a:t>
            </a:r>
            <a:r>
              <a:rPr lang="en-US" sz="1800" b="1" dirty="0">
                <a:latin typeface="DVBW-TTYogesh" pitchFamily="2" charset="0"/>
              </a:rPr>
              <a:t> ´</a:t>
            </a:r>
            <a:r>
              <a:rPr lang="en-US" sz="1800" b="1" dirty="0" err="1">
                <a:latin typeface="DVBW-TTYogesh" pitchFamily="2" charset="0"/>
              </a:rPr>
              <a:t>ÖÖ×ÆüŸÖß</a:t>
            </a:r>
            <a:r>
              <a:rPr lang="en-US" sz="1800" b="1" dirty="0">
                <a:latin typeface="DVBW-TTYogesh" pitchFamily="2" charset="0"/>
              </a:rPr>
              <a:t> ¾Ö ÃÖÓ²ÖÓ¬Ö×ŸÖ ¤üÃŸÖ‹ê¾Ö•Ö / ¯</a:t>
            </a:r>
            <a:r>
              <a:rPr lang="en-US" sz="1800" b="1" dirty="0" err="1">
                <a:latin typeface="DVBW-TTYogesh" pitchFamily="2" charset="0"/>
              </a:rPr>
              <a:t>Öã×ÃŸÖÛúÖ</a:t>
            </a:r>
            <a:r>
              <a:rPr lang="en-US" sz="1800" b="1" dirty="0">
                <a:latin typeface="DVBW-TTYogesh" pitchFamily="2" charset="0"/>
              </a:rPr>
              <a:t> ˆ¯Ö»Ö²¬Ö Ûú¹ý®Ö ¤</a:t>
            </a:r>
            <a:r>
              <a:rPr lang="en-US" sz="1800" b="1" dirty="0" err="1">
                <a:latin typeface="DVBW-TTYogesh" pitchFamily="2" charset="0"/>
              </a:rPr>
              <a:t>êüÞÖê</a:t>
            </a:r>
            <a:endParaRPr lang="en-US" sz="1800" b="1" dirty="0">
              <a:latin typeface="DVBW-TTYogesh" pitchFamily="2" charset="0"/>
            </a:endParaRPr>
          </a:p>
          <a:p>
            <a:endParaRPr lang="en-US" sz="1600" dirty="0" smtClean="0">
              <a:latin typeface="Univers for KPMG"/>
            </a:endParaRPr>
          </a:p>
          <a:p>
            <a:pPr marL="0" indent="0">
              <a:buNone/>
            </a:pPr>
            <a:endParaRPr lang="en-US" sz="1600" dirty="0">
              <a:latin typeface="Univers for KPMG"/>
            </a:endParaRPr>
          </a:p>
        </p:txBody>
      </p:sp>
      <p:sp>
        <p:nvSpPr>
          <p:cNvPr id="3" name="Title 2"/>
          <p:cNvSpPr>
            <a:spLocks noGrp="1"/>
          </p:cNvSpPr>
          <p:nvPr>
            <p:ph type="title"/>
          </p:nvPr>
        </p:nvSpPr>
        <p:spPr/>
        <p:txBody>
          <a:bodyPr/>
          <a:lstStyle/>
          <a:p>
            <a:r>
              <a:rPr lang="en-US" sz="4400" dirty="0" smtClean="0">
                <a:latin typeface="DVBW-TTYogesh" pitchFamily="2" charset="0"/>
              </a:rPr>
              <a:t>  Ã£ÖÖ¾Ö¸ü </a:t>
            </a:r>
            <a:r>
              <a:rPr lang="en-US" sz="4400" dirty="0" err="1" smtClean="0">
                <a:latin typeface="DVBW-TTYogesh" pitchFamily="2" charset="0"/>
              </a:rPr>
              <a:t>ÃÖÓ¯Ö¤üÖ</a:t>
            </a:r>
            <a:r>
              <a:rPr lang="en-US" sz="4400" dirty="0" smtClean="0">
                <a:latin typeface="DVBW-TTYogesh" pitchFamily="2" charset="0"/>
              </a:rPr>
              <a:t> †×³ÖÛúŸµÖÖÔ“Öß </a:t>
            </a:r>
            <a:r>
              <a:rPr lang="en-US" sz="4400" dirty="0" err="1" smtClean="0">
                <a:latin typeface="DVBW-TTYogesh" pitchFamily="2" charset="0"/>
              </a:rPr>
              <a:t>ÛúÖµÖì</a:t>
            </a:r>
            <a:r>
              <a:rPr lang="en-US" sz="4400" dirty="0" smtClean="0">
                <a:latin typeface="DVBW-TTYogesh" pitchFamily="2" charset="0"/>
              </a:rPr>
              <a:t> ¾Ö ÛúŸÖÔ¾µÖê</a:t>
            </a:r>
            <a:endParaRPr lang="en-US" sz="4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661412" y="8620"/>
            <a:ext cx="936104" cy="936104"/>
          </a:xfrm>
          <a:prstGeom prst="rect">
            <a:avLst/>
          </a:prstGeom>
        </p:spPr>
      </p:pic>
    </p:spTree>
    <p:extLst>
      <p:ext uri="{BB962C8B-B14F-4D97-AF65-F5344CB8AC3E}">
        <p14:creationId xmlns:p14="http://schemas.microsoft.com/office/powerpoint/2010/main" xmlns="" val="26910003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Real Estate Agent Registration</a:t>
            </a:r>
            <a:endParaRPr lang="en-US" dirty="0"/>
          </a:p>
        </p:txBody>
      </p:sp>
      <p:sp>
        <p:nvSpPr>
          <p:cNvPr id="4" name="Rounded Rectangle 3"/>
          <p:cNvSpPr/>
          <p:nvPr/>
        </p:nvSpPr>
        <p:spPr bwMode="auto">
          <a:xfrm>
            <a:off x="207694" y="1246526"/>
            <a:ext cx="9533837" cy="758905"/>
          </a:xfrm>
          <a:prstGeom prst="roundRect">
            <a:avLst/>
          </a:prstGeom>
          <a:noFill/>
          <a:ln w="9525" cap="flat" cmpd="sng" algn="ctr">
            <a:noFill/>
            <a:prstDash val="solid"/>
            <a:round/>
            <a:headEnd type="none" w="med" len="med"/>
            <a:tailEnd type="none" w="med" len="med"/>
          </a:ln>
          <a:effectLst/>
        </p:spPr>
        <p:txBody>
          <a:bodyPr vert="horz" wrap="square" lIns="63500" tIns="0" rIns="64800" bIns="0" numCol="1" rtlCol="0" anchor="t" anchorCtr="0" compatLnSpc="1">
            <a:prstTxWarp prst="textNoShape">
              <a:avLst/>
            </a:prstTxWarp>
          </a:bodyPr>
          <a:lstStyle/>
          <a:p>
            <a:pPr marL="2060575" indent="-2060575">
              <a:lnSpc>
                <a:spcPct val="120000"/>
              </a:lnSpc>
              <a:spcAft>
                <a:spcPts val="1000"/>
              </a:spcAft>
            </a:pPr>
            <a:r>
              <a:rPr lang="en-US" sz="1400" b="1" dirty="0">
                <a:solidFill>
                  <a:srgbClr val="00BBEE"/>
                </a:solidFill>
                <a:latin typeface="Univers for KPMG Light" panose="020B0403020202020204" pitchFamily="34" charset="0"/>
              </a:rPr>
              <a:t>Registration Mode </a:t>
            </a:r>
            <a:r>
              <a:rPr lang="en-US" sz="1400" b="1" dirty="0" smtClean="0">
                <a:solidFill>
                  <a:srgbClr val="00BBEE"/>
                </a:solidFill>
                <a:latin typeface="Univers for KPMG Light" panose="020B0403020202020204" pitchFamily="34" charset="0"/>
              </a:rPr>
              <a:t>: 	</a:t>
            </a:r>
            <a:r>
              <a:rPr lang="en-US" sz="1400" dirty="0" smtClean="0">
                <a:solidFill>
                  <a:srgbClr val="000000"/>
                </a:solidFill>
                <a:latin typeface="Univers for KPMG Light" panose="020B0403020202020204" pitchFamily="34" charset="0"/>
              </a:rPr>
              <a:t>Online through MahaRERA portal has gone live on 1</a:t>
            </a:r>
            <a:r>
              <a:rPr lang="en-US" sz="1400" baseline="30000" dirty="0" smtClean="0">
                <a:solidFill>
                  <a:srgbClr val="000000"/>
                </a:solidFill>
                <a:latin typeface="Univers for KPMG Light" panose="020B0403020202020204" pitchFamily="34" charset="0"/>
              </a:rPr>
              <a:t>st</a:t>
            </a:r>
            <a:r>
              <a:rPr lang="en-US" sz="1400" dirty="0" smtClean="0">
                <a:solidFill>
                  <a:srgbClr val="000000"/>
                </a:solidFill>
                <a:latin typeface="Univers for KPMG Light" panose="020B0403020202020204" pitchFamily="34" charset="0"/>
              </a:rPr>
              <a:t> May 2017.</a:t>
            </a:r>
          </a:p>
          <a:p>
            <a:pPr marL="2060575" indent="-2060575">
              <a:lnSpc>
                <a:spcPct val="120000"/>
              </a:lnSpc>
              <a:spcAft>
                <a:spcPts val="1000"/>
              </a:spcAft>
            </a:pPr>
            <a:r>
              <a:rPr lang="en-US" sz="1400" b="1" dirty="0">
                <a:solidFill>
                  <a:srgbClr val="00BBEE"/>
                </a:solidFill>
                <a:latin typeface="Univers for KPMG Light" panose="020B0403020202020204" pitchFamily="34" charset="0"/>
              </a:rPr>
              <a:t>Fees:</a:t>
            </a:r>
            <a:r>
              <a:rPr lang="en-US" sz="1400" dirty="0">
                <a:solidFill>
                  <a:srgbClr val="000000"/>
                </a:solidFill>
                <a:latin typeface="Univers for KPMG Light" panose="020B0403020202020204" pitchFamily="34" charset="0"/>
              </a:rPr>
              <a:t>	</a:t>
            </a:r>
            <a:r>
              <a:rPr lang="en-US" sz="1400" dirty="0" smtClean="0">
                <a:solidFill>
                  <a:srgbClr val="000000"/>
                </a:solidFill>
                <a:latin typeface="Univers for KPMG Light" panose="020B0403020202020204" pitchFamily="34" charset="0"/>
              </a:rPr>
              <a:t>If the applicant is an individual, then registration fee is </a:t>
            </a:r>
            <a:r>
              <a:rPr lang="en-US" sz="1400" dirty="0" err="1" smtClean="0">
                <a:solidFill>
                  <a:srgbClr val="000000"/>
                </a:solidFill>
                <a:latin typeface="Univers for KPMG Light" panose="020B0403020202020204" pitchFamily="34" charset="0"/>
              </a:rPr>
              <a:t>Rs</a:t>
            </a:r>
            <a:r>
              <a:rPr lang="en-US" sz="1400" dirty="0" smtClean="0">
                <a:solidFill>
                  <a:srgbClr val="000000"/>
                </a:solidFill>
                <a:latin typeface="Univers for KPMG Light" panose="020B0403020202020204" pitchFamily="34" charset="0"/>
              </a:rPr>
              <a:t>. 10,000. If </a:t>
            </a:r>
            <a:r>
              <a:rPr lang="en-US" sz="1400" dirty="0">
                <a:solidFill>
                  <a:srgbClr val="000000"/>
                </a:solidFill>
                <a:latin typeface="Univers for KPMG Light" panose="020B0403020202020204" pitchFamily="34" charset="0"/>
              </a:rPr>
              <a:t>applicant is other than an individual, then </a:t>
            </a:r>
            <a:r>
              <a:rPr lang="en-US" sz="1400" dirty="0" smtClean="0">
                <a:solidFill>
                  <a:srgbClr val="000000"/>
                </a:solidFill>
                <a:latin typeface="Univers for KPMG Light" panose="020B0403020202020204" pitchFamily="34" charset="0"/>
              </a:rPr>
              <a:t>the fee is </a:t>
            </a:r>
            <a:r>
              <a:rPr lang="en-US" sz="1400" dirty="0" err="1" smtClean="0">
                <a:solidFill>
                  <a:srgbClr val="000000"/>
                </a:solidFill>
                <a:latin typeface="Univers for KPMG Light" panose="020B0403020202020204" pitchFamily="34" charset="0"/>
              </a:rPr>
              <a:t>Rs</a:t>
            </a:r>
            <a:r>
              <a:rPr lang="en-US" sz="1400" dirty="0" smtClean="0">
                <a:solidFill>
                  <a:srgbClr val="000000"/>
                </a:solidFill>
                <a:latin typeface="Univers for KPMG Light" panose="020B0403020202020204" pitchFamily="34" charset="0"/>
              </a:rPr>
              <a:t>. 1 Lakh. The mode of payment is </a:t>
            </a:r>
            <a:r>
              <a:rPr lang="en-IN" sz="1400" dirty="0">
                <a:solidFill>
                  <a:srgbClr val="000000"/>
                </a:solidFill>
                <a:latin typeface="Univers for KPMG Light" panose="020B0403020202020204" pitchFamily="34" charset="0"/>
              </a:rPr>
              <a:t>NEFT or RTGS System or any other digital transaction </a:t>
            </a:r>
            <a:r>
              <a:rPr lang="en-IN" sz="1400" dirty="0" smtClean="0">
                <a:solidFill>
                  <a:srgbClr val="000000"/>
                </a:solidFill>
                <a:latin typeface="Univers for KPMG Light" panose="020B0403020202020204" pitchFamily="34" charset="0"/>
              </a:rPr>
              <a:t>mode. </a:t>
            </a:r>
            <a:endParaRPr lang="en-US" sz="1400" dirty="0">
              <a:solidFill>
                <a:srgbClr val="000000"/>
              </a:solidFill>
              <a:latin typeface="Univers for KPMG Light" panose="020B0403020202020204" pitchFamily="34" charset="0"/>
            </a:endParaRPr>
          </a:p>
          <a:p>
            <a:pPr marL="2060575" indent="-2060575">
              <a:lnSpc>
                <a:spcPct val="120000"/>
              </a:lnSpc>
              <a:spcAft>
                <a:spcPts val="1000"/>
              </a:spcAft>
            </a:pPr>
            <a:endParaRPr lang="en-US" sz="1400" dirty="0">
              <a:solidFill>
                <a:srgbClr val="000000"/>
              </a:solidFill>
              <a:latin typeface="Univers for KPMG Light" panose="020B0403020202020204" pitchFamily="34" charset="0"/>
            </a:endParaRPr>
          </a:p>
          <a:p>
            <a:pPr marL="2060575" indent="-2060575">
              <a:lnSpc>
                <a:spcPct val="120000"/>
              </a:lnSpc>
              <a:spcAft>
                <a:spcPts val="1000"/>
              </a:spcAft>
            </a:pPr>
            <a:r>
              <a:rPr lang="en-US" sz="1400" b="1" dirty="0" smtClean="0">
                <a:solidFill>
                  <a:srgbClr val="00BBEE"/>
                </a:solidFill>
                <a:latin typeface="Univers for KPMG Light" panose="020B0403020202020204" pitchFamily="34" charset="0"/>
              </a:rPr>
              <a:t>Process Flow:</a:t>
            </a:r>
          </a:p>
          <a:p>
            <a:pPr marL="2060575" indent="-2060575">
              <a:lnSpc>
                <a:spcPct val="120000"/>
              </a:lnSpc>
              <a:spcAft>
                <a:spcPts val="1000"/>
              </a:spcAft>
            </a:pPr>
            <a:endParaRPr lang="en-US" sz="1400" b="1" dirty="0" smtClean="0">
              <a:solidFill>
                <a:srgbClr val="00BBEE"/>
              </a:solidFill>
              <a:latin typeface="Univers for KPMG Light" panose="020B0403020202020204" pitchFamily="34" charset="0"/>
            </a:endParaRPr>
          </a:p>
          <a:p>
            <a:pPr marL="2060575" indent="-2060575">
              <a:lnSpc>
                <a:spcPct val="120000"/>
              </a:lnSpc>
              <a:spcAft>
                <a:spcPts val="1000"/>
              </a:spcAft>
            </a:pPr>
            <a:endParaRPr lang="en-US" sz="1400" b="1" dirty="0">
              <a:solidFill>
                <a:srgbClr val="00BBEE"/>
              </a:solidFill>
              <a:latin typeface="Univers for KPMG Light" panose="020B0403020202020204" pitchFamily="34" charset="0"/>
            </a:endParaRPr>
          </a:p>
          <a:p>
            <a:pPr marL="2060575" indent="-2060575">
              <a:lnSpc>
                <a:spcPct val="120000"/>
              </a:lnSpc>
              <a:spcAft>
                <a:spcPts val="1000"/>
              </a:spcAft>
            </a:pPr>
            <a:endParaRPr lang="en-US" sz="1400" b="1" dirty="0" smtClean="0">
              <a:solidFill>
                <a:srgbClr val="00BBEE"/>
              </a:solidFill>
              <a:latin typeface="Univers for KPMG Light" panose="020B0403020202020204" pitchFamily="34" charset="0"/>
            </a:endParaRPr>
          </a:p>
          <a:p>
            <a:pPr marL="2060575" indent="-2060575">
              <a:lnSpc>
                <a:spcPct val="120000"/>
              </a:lnSpc>
              <a:spcAft>
                <a:spcPts val="1000"/>
              </a:spcAft>
            </a:pPr>
            <a:r>
              <a:rPr lang="en-US" sz="1400" dirty="0">
                <a:solidFill>
                  <a:srgbClr val="000000"/>
                </a:solidFill>
                <a:latin typeface="Univers for KPMG Light" panose="020B0403020202020204" pitchFamily="34" charset="0"/>
              </a:rPr>
              <a:t>	</a:t>
            </a:r>
          </a:p>
        </p:txBody>
      </p:sp>
      <p:sp>
        <p:nvSpPr>
          <p:cNvPr id="9" name="Rectangle 6"/>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805427" y="8620"/>
            <a:ext cx="936104" cy="936104"/>
          </a:xfrm>
          <a:prstGeom prst="rect">
            <a:avLst/>
          </a:prstGeom>
        </p:spPr>
      </p:pic>
      <p:pic>
        <p:nvPicPr>
          <p:cNvPr id="7" name="Picture 6"/>
          <p:cNvPicPr>
            <a:picLocks noChangeAspect="1"/>
          </p:cNvPicPr>
          <p:nvPr/>
        </p:nvPicPr>
        <p:blipFill>
          <a:blip r:embed="rId4"/>
          <a:stretch>
            <a:fillRect/>
          </a:stretch>
        </p:blipFill>
        <p:spPr>
          <a:xfrm>
            <a:off x="2177090" y="2816932"/>
            <a:ext cx="7672454" cy="3456384"/>
          </a:xfrm>
          <a:prstGeom prst="rect">
            <a:avLst/>
          </a:prstGeom>
        </p:spPr>
      </p:pic>
    </p:spTree>
    <p:extLst>
      <p:ext uri="{BB962C8B-B14F-4D97-AF65-F5344CB8AC3E}">
        <p14:creationId xmlns:p14="http://schemas.microsoft.com/office/powerpoint/2010/main" xmlns="" val="21456451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Real Estate Agent Registration</a:t>
            </a:r>
            <a:endParaRPr lang="en-US" dirty="0"/>
          </a:p>
        </p:txBody>
      </p:sp>
      <p:sp>
        <p:nvSpPr>
          <p:cNvPr id="4" name="Rounded Rectangle 3"/>
          <p:cNvSpPr/>
          <p:nvPr/>
        </p:nvSpPr>
        <p:spPr bwMode="auto">
          <a:xfrm>
            <a:off x="207694" y="1246526"/>
            <a:ext cx="9533837" cy="758905"/>
          </a:xfrm>
          <a:prstGeom prst="roundRect">
            <a:avLst/>
          </a:prstGeom>
          <a:noFill/>
          <a:ln w="9525" cap="flat" cmpd="sng" algn="ctr">
            <a:noFill/>
            <a:prstDash val="solid"/>
            <a:round/>
            <a:headEnd type="none" w="med" len="med"/>
            <a:tailEnd type="none" w="med" len="med"/>
          </a:ln>
          <a:effectLst/>
        </p:spPr>
        <p:txBody>
          <a:bodyPr vert="horz" wrap="square" lIns="63500" tIns="0" rIns="64800" bIns="0" numCol="1" rtlCol="0" anchor="t" anchorCtr="0" compatLnSpc="1">
            <a:prstTxWarp prst="textNoShape">
              <a:avLst/>
            </a:prstTxWarp>
          </a:bodyPr>
          <a:lstStyle/>
          <a:p>
            <a:pPr marL="2060575" indent="-2060575">
              <a:lnSpc>
                <a:spcPct val="120000"/>
              </a:lnSpc>
              <a:spcAft>
                <a:spcPts val="1000"/>
              </a:spcAft>
            </a:pPr>
            <a:r>
              <a:rPr lang="en-US" sz="1400" b="1" dirty="0" smtClean="0">
                <a:solidFill>
                  <a:srgbClr val="00BBEE"/>
                </a:solidFill>
                <a:latin typeface="Univers for KPMG Light" panose="020B0403020202020204" pitchFamily="34" charset="0"/>
              </a:rPr>
              <a:t>Jurisdiction: 	</a:t>
            </a:r>
            <a:r>
              <a:rPr lang="en-US" sz="1400" dirty="0" smtClean="0">
                <a:solidFill>
                  <a:srgbClr val="000000"/>
                </a:solidFill>
                <a:latin typeface="Univers for KPMG Light" panose="020B0403020202020204" pitchFamily="34" charset="0"/>
              </a:rPr>
              <a:t>Registration shall be valid only for Maharashtra</a:t>
            </a:r>
            <a:endParaRPr lang="en-US" sz="1400" dirty="0">
              <a:solidFill>
                <a:srgbClr val="000000"/>
              </a:solidFill>
              <a:latin typeface="Univers for KPMG Light" panose="020B0403020202020204" pitchFamily="34" charset="0"/>
            </a:endParaRPr>
          </a:p>
          <a:p>
            <a:pPr marL="2060575" indent="-2060575">
              <a:lnSpc>
                <a:spcPct val="120000"/>
              </a:lnSpc>
              <a:spcAft>
                <a:spcPts val="1000"/>
              </a:spcAft>
            </a:pPr>
            <a:r>
              <a:rPr lang="en-US" sz="1400" b="1" dirty="0" smtClean="0">
                <a:solidFill>
                  <a:srgbClr val="00BBEE"/>
                </a:solidFill>
                <a:latin typeface="Univers for KPMG Light" panose="020B0403020202020204" pitchFamily="34" charset="0"/>
              </a:rPr>
              <a:t>Validity	</a:t>
            </a:r>
            <a:r>
              <a:rPr lang="en-US" sz="1400" dirty="0" smtClean="0">
                <a:latin typeface="Univers for KPMG Light" panose="020B0403020202020204" pitchFamily="34" charset="0"/>
              </a:rPr>
              <a:t>5 years</a:t>
            </a:r>
          </a:p>
          <a:p>
            <a:pPr marL="2060575" indent="-2060575">
              <a:lnSpc>
                <a:spcPct val="120000"/>
              </a:lnSpc>
              <a:spcAft>
                <a:spcPts val="1000"/>
              </a:spcAft>
            </a:pPr>
            <a:r>
              <a:rPr lang="en-US" sz="1400" b="1" dirty="0" smtClean="0">
                <a:solidFill>
                  <a:srgbClr val="00BBEE"/>
                </a:solidFill>
                <a:latin typeface="Univers for KPMG Light" panose="020B0403020202020204" pitchFamily="34" charset="0"/>
              </a:rPr>
              <a:t>Listing:</a:t>
            </a:r>
            <a:r>
              <a:rPr lang="en-US" sz="1400" b="1" dirty="0">
                <a:solidFill>
                  <a:srgbClr val="00BBEE"/>
                </a:solidFill>
                <a:latin typeface="Univers for KPMG Light" panose="020B0403020202020204" pitchFamily="34" charset="0"/>
              </a:rPr>
              <a:t>	</a:t>
            </a:r>
            <a:r>
              <a:rPr lang="en-US" sz="1400" dirty="0" smtClean="0">
                <a:latin typeface="Univers for KPMG Light" panose="020B0403020202020204" pitchFamily="34" charset="0"/>
              </a:rPr>
              <a:t>Every Agent has to be listed by Promoter during the Project Registration / Status Updates. Without which Agent can’t market the project</a:t>
            </a:r>
            <a:endParaRPr lang="en-US" sz="1400" b="1" dirty="0" smtClean="0">
              <a:solidFill>
                <a:srgbClr val="00BBEE"/>
              </a:solidFill>
              <a:latin typeface="Univers for KPMG Light" panose="020B0403020202020204" pitchFamily="34" charset="0"/>
            </a:endParaRPr>
          </a:p>
          <a:p>
            <a:pPr marL="2114550" indent="-2114550">
              <a:lnSpc>
                <a:spcPct val="120000"/>
              </a:lnSpc>
              <a:spcAft>
                <a:spcPts val="1000"/>
              </a:spcAft>
            </a:pPr>
            <a:r>
              <a:rPr lang="en-US" sz="1400" b="1" dirty="0" smtClean="0">
                <a:solidFill>
                  <a:srgbClr val="00BBEE"/>
                </a:solidFill>
                <a:latin typeface="x"/>
              </a:rPr>
              <a:t>Penalties:                      </a:t>
            </a:r>
            <a:r>
              <a:rPr lang="en-US" sz="1400" dirty="0">
                <a:latin typeface="Univers for KPMG Light" panose="020B0403020202020204" pitchFamily="34" charset="0"/>
              </a:rPr>
              <a:t> </a:t>
            </a:r>
            <a:r>
              <a:rPr lang="en-US" sz="1400" dirty="0" smtClean="0">
                <a:latin typeface="Univers for KPMG Light" panose="020B0403020202020204" pitchFamily="34" charset="0"/>
              </a:rPr>
              <a:t>  </a:t>
            </a:r>
            <a:r>
              <a:rPr lang="en-US" sz="1400" dirty="0">
                <a:latin typeface="Univers for KPMG Light" panose="020B0403020202020204" pitchFamily="34" charset="0"/>
              </a:rPr>
              <a:t> If any real estate agent fails to register, he shall be liable to a penalty of ten thousand rupees for every day during which such default continues, which may cumulatively extend up to five per cent of the cost of plot, apartment or buildings, as the case may be, of the real estate project, for which the sale or purchase has been facilitated</a:t>
            </a:r>
          </a:p>
          <a:p>
            <a:pPr marL="2060575" indent="-2060575">
              <a:lnSpc>
                <a:spcPct val="120000"/>
              </a:lnSpc>
              <a:spcAft>
                <a:spcPts val="1000"/>
              </a:spcAft>
            </a:pPr>
            <a:r>
              <a:rPr lang="en-US" sz="1400" dirty="0">
                <a:solidFill>
                  <a:srgbClr val="000000"/>
                </a:solidFill>
                <a:latin typeface="Univers for KPMG Light" panose="020B0403020202020204" pitchFamily="34" charset="0"/>
              </a:rPr>
              <a:t>	</a:t>
            </a: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805427" y="8620"/>
            <a:ext cx="936104" cy="936104"/>
          </a:xfrm>
          <a:prstGeom prst="rect">
            <a:avLst/>
          </a:prstGeom>
        </p:spPr>
      </p:pic>
    </p:spTree>
    <p:extLst>
      <p:ext uri="{BB962C8B-B14F-4D97-AF65-F5344CB8AC3E}">
        <p14:creationId xmlns:p14="http://schemas.microsoft.com/office/powerpoint/2010/main" xmlns="" val="37694823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600" dirty="0" smtClean="0">
                <a:latin typeface="Univers for KPMG"/>
              </a:rPr>
              <a:t> Allottee is entitled to obtain all the relevant information as provided in the Act, Rules and Regulations and the agreement for sale signed with the promoter.</a:t>
            </a:r>
          </a:p>
          <a:p>
            <a:r>
              <a:rPr lang="en-US" sz="1600" dirty="0" smtClean="0">
                <a:latin typeface="Univers for KPMG"/>
              </a:rPr>
              <a:t>Allottee is entitled to know the detailed stage wise progress of the project including the facilities, amenities and services.</a:t>
            </a:r>
          </a:p>
          <a:p>
            <a:r>
              <a:rPr lang="en-US" sz="1600" dirty="0" smtClean="0">
                <a:latin typeface="Univers for KPMG"/>
              </a:rPr>
              <a:t>Allottee is entitled to claim possession of the apartment or plot and the association of allottees entitled to claim possession of common areas as disclosed and agreed by the promoter. </a:t>
            </a:r>
          </a:p>
          <a:p>
            <a:r>
              <a:rPr lang="en-US" sz="1600" dirty="0" smtClean="0">
                <a:latin typeface="Univers for KPMG"/>
              </a:rPr>
              <a:t>Allottee is entitled to penal interest on entire amount paid,  for every month of delay, till the handing over of the possession.</a:t>
            </a:r>
          </a:p>
          <a:p>
            <a:r>
              <a:rPr lang="en-US" sz="1600" dirty="0" smtClean="0">
                <a:latin typeface="Univers for KPMG"/>
              </a:rPr>
              <a:t>Allottee is entitled to claim compensation for violation of provisions of sections 12, 14, 18 or 19 of the Act.</a:t>
            </a:r>
          </a:p>
          <a:p>
            <a:r>
              <a:rPr lang="en-US" sz="1600" dirty="0" smtClean="0">
                <a:latin typeface="Univers for KPMG"/>
              </a:rPr>
              <a:t>Allottee is responsible for making necessary and timely payments in accordance with the agreement for sale.</a:t>
            </a:r>
          </a:p>
          <a:p>
            <a:r>
              <a:rPr lang="en-US" sz="1600" dirty="0" smtClean="0">
                <a:latin typeface="Univers for KPMG"/>
              </a:rPr>
              <a:t>Allottee shall be liable to pay interest for any delay in payment.</a:t>
            </a:r>
          </a:p>
          <a:p>
            <a:r>
              <a:rPr lang="en-US" sz="1600" dirty="0" smtClean="0">
                <a:latin typeface="Univers for KPMG"/>
              </a:rPr>
              <a:t>Allottee shall participate in the formation of the legal entity of allottees.</a:t>
            </a:r>
          </a:p>
          <a:p>
            <a:r>
              <a:rPr lang="en-US" sz="1600" dirty="0" smtClean="0">
                <a:latin typeface="Univers for KPMG"/>
              </a:rPr>
              <a:t>Allottee shall take possession of apartment or building after OC, within 2 months.</a:t>
            </a:r>
          </a:p>
          <a:p>
            <a:r>
              <a:rPr lang="en-US" sz="1600" dirty="0" smtClean="0">
                <a:latin typeface="Univers for KPMG"/>
              </a:rPr>
              <a:t>Every allottee shall participate towards registration of conveyance deed.</a:t>
            </a:r>
          </a:p>
          <a:p>
            <a:endParaRPr lang="en-US" sz="1600" dirty="0" smtClean="0">
              <a:latin typeface="Univers for KPMG"/>
            </a:endParaRPr>
          </a:p>
          <a:p>
            <a:endParaRPr lang="en-US" sz="1600" dirty="0" smtClean="0">
              <a:latin typeface="Univers for KPMG"/>
            </a:endParaRPr>
          </a:p>
          <a:p>
            <a:pPr marL="0" indent="0">
              <a:buNone/>
            </a:pPr>
            <a:endParaRPr lang="en-US" sz="1600" dirty="0">
              <a:latin typeface="Univers for KPMG"/>
            </a:endParaRPr>
          </a:p>
        </p:txBody>
      </p:sp>
      <p:sp>
        <p:nvSpPr>
          <p:cNvPr id="3" name="Title 2"/>
          <p:cNvSpPr>
            <a:spLocks noGrp="1"/>
          </p:cNvSpPr>
          <p:nvPr>
            <p:ph type="title"/>
          </p:nvPr>
        </p:nvSpPr>
        <p:spPr/>
        <p:txBody>
          <a:bodyPr/>
          <a:lstStyle/>
          <a:p>
            <a:r>
              <a:rPr lang="en-US" dirty="0" smtClean="0"/>
              <a:t>Rights and Duties of Allottees</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661412" y="8620"/>
            <a:ext cx="936104" cy="936104"/>
          </a:xfrm>
          <a:prstGeom prst="rect">
            <a:avLst/>
          </a:prstGeom>
        </p:spPr>
      </p:pic>
    </p:spTree>
    <p:extLst>
      <p:ext uri="{BB962C8B-B14F-4D97-AF65-F5344CB8AC3E}">
        <p14:creationId xmlns:p14="http://schemas.microsoft.com/office/powerpoint/2010/main" xmlns="" val="22283962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lgn="just"/>
            <a:r>
              <a:rPr lang="en-US" sz="1600" dirty="0" smtClean="0">
                <a:latin typeface="Univers for KPMG"/>
              </a:rPr>
              <a:t> </a:t>
            </a:r>
            <a:r>
              <a:rPr lang="en-US" sz="1800" b="1" dirty="0" err="1">
                <a:latin typeface="DVBW-TTYogesh" pitchFamily="2" charset="0"/>
              </a:rPr>
              <a:t>ÛúÖµÖ¤üÖ</a:t>
            </a:r>
            <a:r>
              <a:rPr lang="en-US" sz="1800" b="1" dirty="0">
                <a:latin typeface="DVBW-TTYogesh" pitchFamily="2" charset="0"/>
              </a:rPr>
              <a:t>, ×®ÖµÖ´Ö, ×¾Ö×®ÖµÖ´Ö </a:t>
            </a:r>
            <a:r>
              <a:rPr lang="en-US" sz="1800" b="1" dirty="0" err="1">
                <a:latin typeface="DVBW-TTYogesh" pitchFamily="2" charset="0"/>
              </a:rPr>
              <a:t>ŸÖÃÖê“Ö</a:t>
            </a:r>
            <a:r>
              <a:rPr lang="en-US" sz="1800" b="1" dirty="0">
                <a:latin typeface="DVBW-TTYogesh" pitchFamily="2" charset="0"/>
              </a:rPr>
              <a:t> ¯ÖÏ¾ÖŸÖÔÛúÖ²Ö¸üÖê²Ö¸ü ×¾ÖÛÎúß Ûú¸üÖ¸üÖ´µÖÖÃÖÓ²ÖÓ¬ÖÖŸÖß»Ö ÃÖ¾ÖÔ ÃÖÓ²ÖÓ×¬ÖŸÖ ´</a:t>
            </a:r>
            <a:r>
              <a:rPr lang="en-US" sz="1800" b="1" dirty="0" err="1">
                <a:latin typeface="DVBW-TTYogesh" pitchFamily="2" charset="0"/>
              </a:rPr>
              <a:t>ÖÖ×ÆüŸÖß</a:t>
            </a:r>
            <a:r>
              <a:rPr lang="en-US" sz="1800" b="1" dirty="0">
                <a:latin typeface="DVBW-TTYogesh" pitchFamily="2" charset="0"/>
              </a:rPr>
              <a:t> ‘</a:t>
            </a:r>
            <a:r>
              <a:rPr lang="en-US" sz="1800" b="1" dirty="0" err="1">
                <a:latin typeface="DVBW-TTYogesh" pitchFamily="2" charset="0"/>
              </a:rPr>
              <a:t>ÖêÞµÖÖ“ÖÖúÃÖ¤ü</a:t>
            </a:r>
            <a:r>
              <a:rPr lang="en-US" sz="1800" b="1" dirty="0">
                <a:latin typeface="DVBW-TTYogesh" pitchFamily="2" charset="0"/>
              </a:rPr>
              <a:t>×®</a:t>
            </a:r>
            <a:r>
              <a:rPr lang="en-US" sz="1800" b="1" dirty="0" err="1">
                <a:latin typeface="DVBW-TTYogesh" pitchFamily="2" charset="0"/>
              </a:rPr>
              <a:t>ÖÛúÖ¬ÖÖ¸üÛúÖÃÖ</a:t>
            </a:r>
            <a:r>
              <a:rPr lang="en-US" sz="1800" b="1" dirty="0">
                <a:latin typeface="DVBW-TTYogesh" pitchFamily="2" charset="0"/>
              </a:rPr>
              <a:t> </a:t>
            </a:r>
            <a:r>
              <a:rPr lang="en-US" sz="1800" b="1" dirty="0" err="1">
                <a:latin typeface="DVBW-TTYogesh" pitchFamily="2" charset="0"/>
              </a:rPr>
              <a:t>ÆüŒÛú</a:t>
            </a:r>
            <a:r>
              <a:rPr lang="en-US" sz="1800" b="1" dirty="0">
                <a:latin typeface="DVBW-TTYogesh" pitchFamily="2" charset="0"/>
              </a:rPr>
              <a:t> †</a:t>
            </a:r>
            <a:r>
              <a:rPr lang="en-US" sz="1800" b="1" dirty="0" err="1">
                <a:latin typeface="DVBW-TTYogesh" pitchFamily="2" charset="0"/>
              </a:rPr>
              <a:t>ÃÖÞÖê</a:t>
            </a:r>
            <a:endParaRPr lang="en-US" sz="1800" b="1" dirty="0">
              <a:latin typeface="DVBW-TTYogesh" pitchFamily="2" charset="0"/>
            </a:endParaRPr>
          </a:p>
          <a:p>
            <a:pPr lvl="0" algn="just"/>
            <a:r>
              <a:rPr lang="en-US" sz="1800" b="1" dirty="0">
                <a:latin typeface="DVBW-TTYogesh" pitchFamily="2" charset="0"/>
              </a:rPr>
              <a:t>¯</a:t>
            </a:r>
            <a:r>
              <a:rPr lang="en-US" sz="1800" b="1" dirty="0" err="1">
                <a:latin typeface="DVBW-TTYogesh" pitchFamily="2" charset="0"/>
              </a:rPr>
              <a:t>ÖÏÛú</a:t>
            </a:r>
            <a:r>
              <a:rPr lang="en-US" sz="1800" b="1" dirty="0">
                <a:latin typeface="DVBW-TTYogesh" pitchFamily="2" charset="0"/>
              </a:rPr>
              <a:t>»¯</a:t>
            </a:r>
            <a:r>
              <a:rPr lang="en-US" sz="1800" b="1" dirty="0" err="1">
                <a:latin typeface="DVBW-TTYogesh" pitchFamily="2" charset="0"/>
              </a:rPr>
              <a:t>ÖÖ“Öß</a:t>
            </a:r>
            <a:r>
              <a:rPr lang="en-US" sz="1800" b="1" dirty="0">
                <a:latin typeface="DVBW-TTYogesh" pitchFamily="2" charset="0"/>
              </a:rPr>
              <a:t> ÃÖ×¾ÖÃŸÖ¸ü ™ü¯¯ÖÖ×®</a:t>
            </a:r>
            <a:r>
              <a:rPr lang="en-US" sz="1800" b="1" dirty="0" err="1">
                <a:latin typeface="DVBW-TTYogesh" pitchFamily="2" charset="0"/>
              </a:rPr>
              <a:t>ÖÆüÖµÖ</a:t>
            </a:r>
            <a:r>
              <a:rPr lang="en-US" sz="1800" b="1" dirty="0">
                <a:latin typeface="DVBW-TTYogesh" pitchFamily="2" charset="0"/>
              </a:rPr>
              <a:t> ¯</a:t>
            </a:r>
            <a:r>
              <a:rPr lang="en-US" sz="1800" b="1" dirty="0" err="1">
                <a:latin typeface="DVBW-TTYogesh" pitchFamily="2" charset="0"/>
              </a:rPr>
              <a:t>ÖÏÝÖŸÖß</a:t>
            </a:r>
            <a:r>
              <a:rPr lang="en-US" sz="1800" b="1" dirty="0">
                <a:latin typeface="DVBW-TTYogesh" pitchFamily="2" charset="0"/>
              </a:rPr>
              <a:t>, ¯Öã¸ü×¾ÖÞµÖÖŸÖ µ</a:t>
            </a:r>
            <a:r>
              <a:rPr lang="en-US" sz="1800" b="1" dirty="0" err="1">
                <a:latin typeface="DVBW-TTYogesh" pitchFamily="2" charset="0"/>
              </a:rPr>
              <a:t>ÖêÞÖÖ</a:t>
            </a:r>
            <a:r>
              <a:rPr lang="en-US" sz="1800" b="1" dirty="0">
                <a:latin typeface="DVBW-TTYogesh" pitchFamily="2" charset="0"/>
              </a:rPr>
              <a:t>·µÖÖ ÃÖã×¾Ö¬ÖÖ, ÃÖÖê‡Ô-ÃÖã×¾Ö¬ÖÖ †Ö×ÞÖ ÃÖê¾ÖÖ µ</a:t>
            </a:r>
            <a:r>
              <a:rPr lang="en-US" sz="1800" b="1" dirty="0" err="1">
                <a:latin typeface="DVBW-TTYogesh" pitchFamily="2" charset="0"/>
              </a:rPr>
              <a:t>ÖÖÓ“Öß</a:t>
            </a:r>
            <a:r>
              <a:rPr lang="en-US" sz="1800" b="1" dirty="0">
                <a:latin typeface="DVBW-TTYogesh" pitchFamily="2" charset="0"/>
              </a:rPr>
              <a:t> ´</a:t>
            </a:r>
            <a:r>
              <a:rPr lang="en-US" sz="1800" b="1" dirty="0" err="1">
                <a:latin typeface="DVBW-TTYogesh" pitchFamily="2" charset="0"/>
              </a:rPr>
              <a:t>ÖÖ×ÆüŸÖß</a:t>
            </a:r>
            <a:r>
              <a:rPr lang="en-US" sz="1800" b="1" dirty="0">
                <a:latin typeface="DVBW-TTYogesh" pitchFamily="2" charset="0"/>
              </a:rPr>
              <a:t> •</a:t>
            </a:r>
            <a:r>
              <a:rPr lang="en-US" sz="1800" b="1" dirty="0" err="1">
                <a:latin typeface="DVBW-TTYogesh" pitchFamily="2" charset="0"/>
              </a:rPr>
              <a:t>ÖÖÞÖæ®Ö</a:t>
            </a:r>
            <a:r>
              <a:rPr lang="en-US" sz="1800" b="1" dirty="0">
                <a:latin typeface="DVBW-TTYogesh" pitchFamily="2" charset="0"/>
              </a:rPr>
              <a:t> ‘</a:t>
            </a:r>
            <a:r>
              <a:rPr lang="en-US" sz="1800" b="1" dirty="0" err="1">
                <a:latin typeface="DVBW-TTYogesh" pitchFamily="2" charset="0"/>
              </a:rPr>
              <a:t>ÖêÞµÖÖ“ÖÖ</a:t>
            </a:r>
            <a:r>
              <a:rPr lang="en-US" sz="1800" b="1" dirty="0">
                <a:latin typeface="DVBW-TTYogesh" pitchFamily="2" charset="0"/>
              </a:rPr>
              <a:t> </a:t>
            </a:r>
            <a:r>
              <a:rPr lang="en-US" sz="1800" b="1" dirty="0" err="1">
                <a:latin typeface="DVBW-TTYogesh" pitchFamily="2" charset="0"/>
              </a:rPr>
              <a:t>ÆüŒÛú</a:t>
            </a:r>
            <a:r>
              <a:rPr lang="en-US" sz="1800" b="1" dirty="0">
                <a:latin typeface="DVBW-TTYogesh" pitchFamily="2" charset="0"/>
              </a:rPr>
              <a:t> </a:t>
            </a:r>
            <a:r>
              <a:rPr lang="en-US" sz="1800" b="1" dirty="0" err="1">
                <a:latin typeface="DVBW-TTYogesh" pitchFamily="2" charset="0"/>
              </a:rPr>
              <a:t>ÃÖ¤ü</a:t>
            </a:r>
            <a:r>
              <a:rPr lang="en-US" sz="1800" b="1" dirty="0">
                <a:latin typeface="DVBW-TTYogesh" pitchFamily="2" charset="0"/>
              </a:rPr>
              <a:t>×®</a:t>
            </a:r>
            <a:r>
              <a:rPr lang="en-US" sz="1800" b="1" dirty="0" err="1">
                <a:latin typeface="DVBW-TTYogesh" pitchFamily="2" charset="0"/>
              </a:rPr>
              <a:t>ÖÛúÖ¬ÖÖ¸üÛúÖÃÖ</a:t>
            </a:r>
            <a:r>
              <a:rPr lang="en-US" sz="1800" b="1" dirty="0">
                <a:latin typeface="DVBW-TTYogesh" pitchFamily="2" charset="0"/>
              </a:rPr>
              <a:t> †</a:t>
            </a:r>
            <a:r>
              <a:rPr lang="en-US" sz="1800" b="1" dirty="0" err="1">
                <a:latin typeface="DVBW-TTYogesh" pitchFamily="2" charset="0"/>
              </a:rPr>
              <a:t>ÃÖÞÖêü</a:t>
            </a:r>
            <a:endParaRPr lang="en-US" sz="1800" b="1" dirty="0">
              <a:latin typeface="DVBW-TTYogesh" pitchFamily="2" charset="0"/>
            </a:endParaRPr>
          </a:p>
          <a:p>
            <a:pPr lvl="0" algn="just"/>
            <a:r>
              <a:rPr lang="en-US" sz="1800" b="1" dirty="0">
                <a:latin typeface="DVBW-TTYogesh" pitchFamily="2" charset="0"/>
              </a:rPr>
              <a:t>¯ÖÏ¾ÖŸÖÔÛúÖ®Öê ¯ÖÏÝÖ™ </a:t>
            </a:r>
            <a:r>
              <a:rPr lang="en-US" sz="1800" b="1" dirty="0" err="1">
                <a:latin typeface="DVBW-TTYogesh" pitchFamily="2" charset="0"/>
              </a:rPr>
              <a:t>Ûêú»Öê»Ößüü</a:t>
            </a:r>
            <a:r>
              <a:rPr lang="en-US" sz="1800" b="1" dirty="0">
                <a:latin typeface="DVBW-TTYogesh" pitchFamily="2" charset="0"/>
              </a:rPr>
              <a:t> ¾Ö ´ÖÖ®µÖ </a:t>
            </a:r>
            <a:r>
              <a:rPr lang="en-US" sz="1800" b="1" dirty="0" err="1">
                <a:latin typeface="DVBW-TTYogesh" pitchFamily="2" charset="0"/>
              </a:rPr>
              <a:t>Ûêú</a:t>
            </a:r>
            <a:r>
              <a:rPr lang="en-US" sz="1800" b="1" dirty="0">
                <a:latin typeface="DVBW-TTYogesh" pitchFamily="2" charset="0"/>
              </a:rPr>
              <a:t>»µ</a:t>
            </a:r>
            <a:r>
              <a:rPr lang="en-US" sz="1800" b="1" dirty="0" err="1">
                <a:latin typeface="DVBW-TTYogesh" pitchFamily="2" charset="0"/>
              </a:rPr>
              <a:t>ÖÖ®ÖãÃÖÖ¸ü</a:t>
            </a:r>
            <a:r>
              <a:rPr lang="en-US" sz="1800" b="1" dirty="0">
                <a:latin typeface="DVBW-TTYogesh" pitchFamily="2" charset="0"/>
              </a:rPr>
              <a:t>, </a:t>
            </a:r>
            <a:r>
              <a:rPr lang="en-US" sz="1800" b="1" dirty="0" err="1">
                <a:latin typeface="DVBW-TTYogesh" pitchFamily="2" charset="0"/>
              </a:rPr>
              <a:t>ÃÖ¤ü</a:t>
            </a:r>
            <a:r>
              <a:rPr lang="en-US" sz="1800" b="1" dirty="0">
                <a:latin typeface="DVBW-TTYogesh" pitchFamily="2" charset="0"/>
              </a:rPr>
              <a:t>×®</a:t>
            </a:r>
            <a:r>
              <a:rPr lang="en-US" sz="1800" b="1" dirty="0" err="1">
                <a:latin typeface="DVBW-TTYogesh" pitchFamily="2" charset="0"/>
              </a:rPr>
              <a:t>ÖÛúÖ</a:t>
            </a:r>
            <a:r>
              <a:rPr lang="en-US" sz="1800" b="1" dirty="0">
                <a:latin typeface="DVBW-TTYogesh" pitchFamily="2" charset="0"/>
              </a:rPr>
              <a:t> ØÛú¾ÖÖ ³ÖæÜÖÓ›ü ŸÖÖ²µÖÖŸÖ ‘</a:t>
            </a:r>
            <a:r>
              <a:rPr lang="en-US" sz="1800" b="1" dirty="0" err="1">
                <a:latin typeface="DVBW-TTYogesh" pitchFamily="2" charset="0"/>
              </a:rPr>
              <a:t>ÖêÞµÖÖ“ÖÖ</a:t>
            </a:r>
            <a:r>
              <a:rPr lang="en-US" sz="1800" b="1" dirty="0">
                <a:latin typeface="DVBW-TTYogesh" pitchFamily="2" charset="0"/>
              </a:rPr>
              <a:t> ¤üÖ¾ÖÖ </a:t>
            </a:r>
            <a:r>
              <a:rPr lang="en-US" sz="1800" b="1" dirty="0" err="1">
                <a:latin typeface="DVBW-TTYogesh" pitchFamily="2" charset="0"/>
              </a:rPr>
              <a:t>Ûú¸üÞµÖÖ“ÖÖ</a:t>
            </a:r>
            <a:r>
              <a:rPr lang="en-US" sz="1800" b="1" dirty="0">
                <a:latin typeface="DVBW-TTYogesh" pitchFamily="2" charset="0"/>
              </a:rPr>
              <a:t> </a:t>
            </a:r>
            <a:r>
              <a:rPr lang="en-US" sz="1800" b="1" dirty="0" err="1">
                <a:latin typeface="DVBW-TTYogesh" pitchFamily="2" charset="0"/>
              </a:rPr>
              <a:t>ÆüŒÛú</a:t>
            </a:r>
            <a:r>
              <a:rPr lang="en-US" sz="1800" b="1" dirty="0">
                <a:latin typeface="DVBW-TTYogesh" pitchFamily="2" charset="0"/>
              </a:rPr>
              <a:t> †</a:t>
            </a:r>
            <a:r>
              <a:rPr lang="en-US" sz="1800" b="1" dirty="0" err="1">
                <a:latin typeface="DVBW-TTYogesh" pitchFamily="2" charset="0"/>
              </a:rPr>
              <a:t>ÃÖÞÖê</a:t>
            </a:r>
            <a:r>
              <a:rPr lang="en-US" sz="1800" b="1" dirty="0">
                <a:latin typeface="DVBW-TTYogesh" pitchFamily="2" charset="0"/>
              </a:rPr>
              <a:t>. </a:t>
            </a:r>
            <a:r>
              <a:rPr lang="en-US" sz="1800" b="1" dirty="0" err="1">
                <a:latin typeface="DVBW-TTYogesh" pitchFamily="2" charset="0"/>
              </a:rPr>
              <a:t>ŸÖÃÖê“Ö</a:t>
            </a:r>
            <a:r>
              <a:rPr lang="en-US" sz="1800" b="1" dirty="0">
                <a:latin typeface="DVBW-TTYogesh" pitchFamily="2" charset="0"/>
              </a:rPr>
              <a:t>,  ÃÖÖ´ÖÖ×µ</a:t>
            </a:r>
            <a:r>
              <a:rPr lang="en-US" sz="1800" b="1" dirty="0" err="1">
                <a:latin typeface="DVBW-TTYogesh" pitchFamily="2" charset="0"/>
              </a:rPr>
              <a:t>ÖÛúõÖê¡Ö</a:t>
            </a:r>
            <a:r>
              <a:rPr lang="en-US" sz="1800" b="1" dirty="0">
                <a:latin typeface="DVBW-TTYogesh" pitchFamily="2" charset="0"/>
              </a:rPr>
              <a:t> ÃÖã×¾Ö¬ÖÖ ŸÖÖ²µÖÖŸÖ ‘ÖêÞµÖÖ²ÖÖ²ÖŸÖ ¤üÖ¾ÖÖ </a:t>
            </a:r>
            <a:r>
              <a:rPr lang="en-US" sz="1800" b="1" dirty="0" err="1">
                <a:latin typeface="DVBW-TTYogesh" pitchFamily="2" charset="0"/>
              </a:rPr>
              <a:t>Ûú¸üÞµÖÖ“ÖÖ</a:t>
            </a:r>
            <a:r>
              <a:rPr lang="en-US" sz="1800" b="1" dirty="0">
                <a:latin typeface="DVBW-TTYogesh" pitchFamily="2" charset="0"/>
              </a:rPr>
              <a:t> </a:t>
            </a:r>
            <a:r>
              <a:rPr lang="en-US" sz="1800" b="1" dirty="0" err="1">
                <a:latin typeface="DVBW-TTYogesh" pitchFamily="2" charset="0"/>
              </a:rPr>
              <a:t>ÆüŒÛúü</a:t>
            </a:r>
            <a:r>
              <a:rPr lang="en-US" sz="1800" b="1" dirty="0">
                <a:latin typeface="DVBW-TTYogesh" pitchFamily="2" charset="0"/>
              </a:rPr>
              <a:t> †</a:t>
            </a:r>
            <a:r>
              <a:rPr lang="en-US" sz="1800" b="1" dirty="0" err="1">
                <a:latin typeface="DVBW-TTYogesh" pitchFamily="2" charset="0"/>
              </a:rPr>
              <a:t>ÃÖÞÖê</a:t>
            </a:r>
            <a:endParaRPr lang="en-US" sz="1800" b="1" dirty="0">
              <a:latin typeface="DVBW-TTYogesh" pitchFamily="2" charset="0"/>
            </a:endParaRPr>
          </a:p>
          <a:p>
            <a:pPr lvl="0" algn="just"/>
            <a:r>
              <a:rPr lang="en-US" sz="1800" b="1" dirty="0" err="1">
                <a:latin typeface="DVBW-TTYogesh" pitchFamily="2" charset="0"/>
              </a:rPr>
              <a:t>ÃÖ¤ü</a:t>
            </a:r>
            <a:r>
              <a:rPr lang="en-US" sz="1800" b="1" dirty="0">
                <a:latin typeface="DVBW-TTYogesh" pitchFamily="2" charset="0"/>
              </a:rPr>
              <a:t>×®</a:t>
            </a:r>
            <a:r>
              <a:rPr lang="en-US" sz="1800" b="1" dirty="0" err="1">
                <a:latin typeface="DVBW-TTYogesh" pitchFamily="2" charset="0"/>
              </a:rPr>
              <a:t>ÖÛêú“ÖÖ</a:t>
            </a:r>
            <a:r>
              <a:rPr lang="en-US" sz="1800" b="1" dirty="0">
                <a:latin typeface="DVBW-TTYogesh" pitchFamily="2" charset="0"/>
              </a:rPr>
              <a:t> ŸÖÖ²ÖÖ ×´</a:t>
            </a:r>
            <a:r>
              <a:rPr lang="en-US" sz="1800" b="1" dirty="0" err="1">
                <a:latin typeface="DVBW-TTYogesh" pitchFamily="2" charset="0"/>
              </a:rPr>
              <a:t>ÖôûÞµÖÖÃÖ</a:t>
            </a:r>
            <a:r>
              <a:rPr lang="en-US" sz="1800" b="1" dirty="0">
                <a:latin typeface="DVBW-TTYogesh" pitchFamily="2" charset="0"/>
              </a:rPr>
              <a:t> ×¾Ö»ÖÓ²Ö —ÖÖ»µÖÖÃÖ ŸÖê¾ÖœüµÖÖ ÛúÖ»ÖÖ¾Ö¬ÖßÃÖÖšüß, ¯</a:t>
            </a:r>
            <a:r>
              <a:rPr lang="en-US" sz="1800" b="1" dirty="0" err="1">
                <a:latin typeface="DVBW-TTYogesh" pitchFamily="2" charset="0"/>
              </a:rPr>
              <a:t>ÖÏŸµÖêÛú</a:t>
            </a:r>
            <a:r>
              <a:rPr lang="en-US" sz="1800" b="1" dirty="0">
                <a:latin typeface="DVBW-TTYogesh" pitchFamily="2" charset="0"/>
              </a:rPr>
              <a:t> ´</a:t>
            </a:r>
            <a:r>
              <a:rPr lang="en-US" sz="1800" b="1" dirty="0" err="1">
                <a:latin typeface="DVBW-TTYogesh" pitchFamily="2" charset="0"/>
              </a:rPr>
              <a:t>Ö×Æü</a:t>
            </a:r>
            <a:r>
              <a:rPr lang="en-US" sz="1800" b="1" dirty="0">
                <a:latin typeface="DVBW-TTYogesh" pitchFamily="2" charset="0"/>
              </a:rPr>
              <a:t>®µÖÖŸÖ, </a:t>
            </a:r>
            <a:r>
              <a:rPr lang="en-US" sz="1800" b="1" dirty="0" err="1">
                <a:latin typeface="DVBW-TTYogesh" pitchFamily="2" charset="0"/>
              </a:rPr>
              <a:t>ÃÖ¤ü</a:t>
            </a:r>
            <a:r>
              <a:rPr lang="en-US" sz="1800" b="1" dirty="0">
                <a:latin typeface="DVBW-TTYogesh" pitchFamily="2" charset="0"/>
              </a:rPr>
              <a:t>×®</a:t>
            </a:r>
            <a:r>
              <a:rPr lang="en-US" sz="1800" b="1" dirty="0" err="1">
                <a:latin typeface="DVBW-TTYogesh" pitchFamily="2" charset="0"/>
              </a:rPr>
              <a:t>ÖÛúÖ¬ÖÖ¸üÛúÖ®Öê</a:t>
            </a:r>
            <a:r>
              <a:rPr lang="en-US" sz="1800" b="1" dirty="0">
                <a:latin typeface="DVBW-TTYogesh" pitchFamily="2" charset="0"/>
              </a:rPr>
              <a:t> †¤</a:t>
            </a:r>
            <a:r>
              <a:rPr lang="en-US" sz="1800" b="1" dirty="0" err="1">
                <a:latin typeface="DVBW-TTYogesh" pitchFamily="2" charset="0"/>
              </a:rPr>
              <a:t>üÖ</a:t>
            </a:r>
            <a:r>
              <a:rPr lang="en-US" sz="1800" b="1" dirty="0">
                <a:latin typeface="DVBW-TTYogesh" pitchFamily="2" charset="0"/>
              </a:rPr>
              <a:t> </a:t>
            </a:r>
            <a:r>
              <a:rPr lang="en-US" sz="1800" b="1" dirty="0" err="1">
                <a:latin typeface="DVBW-TTYogesh" pitchFamily="2" charset="0"/>
              </a:rPr>
              <a:t>Ûêú»Öê</a:t>
            </a:r>
            <a:r>
              <a:rPr lang="en-US" sz="1800" b="1" dirty="0">
                <a:latin typeface="DVBW-TTYogesh" pitchFamily="2" charset="0"/>
              </a:rPr>
              <a:t>»µÖÖ </a:t>
            </a:r>
            <a:r>
              <a:rPr lang="en-US" sz="1800" b="1" dirty="0" err="1">
                <a:latin typeface="DVBW-TTYogesh" pitchFamily="2" charset="0"/>
              </a:rPr>
              <a:t>ÃÖÓ¯ÖæÞÖÔ</a:t>
            </a:r>
            <a:r>
              <a:rPr lang="en-US" sz="1800" b="1" dirty="0">
                <a:latin typeface="DVBW-TTYogesh" pitchFamily="2" charset="0"/>
              </a:rPr>
              <a:t> ¸üŒÛú´Öê¾Ö¸ü ¤</a:t>
            </a:r>
            <a:r>
              <a:rPr lang="en-US" sz="1800" b="1" dirty="0" err="1">
                <a:latin typeface="DVBW-TTYogesh" pitchFamily="2" charset="0"/>
              </a:rPr>
              <a:t>Óü›üÖŸ´ÖÛú</a:t>
            </a:r>
            <a:r>
              <a:rPr lang="en-US" sz="1800" b="1" dirty="0">
                <a:latin typeface="DVBW-TTYogesh" pitchFamily="2" charset="0"/>
              </a:rPr>
              <a:t> ¾µÖÖ•Ö ×´</a:t>
            </a:r>
            <a:r>
              <a:rPr lang="en-US" sz="1800" b="1" dirty="0" err="1">
                <a:latin typeface="DVBW-TTYogesh" pitchFamily="2" charset="0"/>
              </a:rPr>
              <a:t>ÖôûÞµÖÖ“ÖÖ</a:t>
            </a:r>
            <a:r>
              <a:rPr lang="en-US" sz="1800" b="1" dirty="0">
                <a:latin typeface="DVBW-TTYogesh" pitchFamily="2" charset="0"/>
              </a:rPr>
              <a:t> </a:t>
            </a:r>
            <a:r>
              <a:rPr lang="en-US" sz="1800" b="1" dirty="0" err="1">
                <a:latin typeface="DVBW-TTYogesh" pitchFamily="2" charset="0"/>
              </a:rPr>
              <a:t>ÃÖ¤ü</a:t>
            </a:r>
            <a:r>
              <a:rPr lang="en-US" sz="1800" b="1" dirty="0">
                <a:latin typeface="DVBW-TTYogesh" pitchFamily="2" charset="0"/>
              </a:rPr>
              <a:t>×®</a:t>
            </a:r>
            <a:r>
              <a:rPr lang="en-US" sz="1800" b="1" dirty="0" err="1">
                <a:latin typeface="DVBW-TTYogesh" pitchFamily="2" charset="0"/>
              </a:rPr>
              <a:t>ÖÛúÖ¬ÖÖ¸üÛúÖ“ÖÖ</a:t>
            </a:r>
            <a:r>
              <a:rPr lang="en-US" sz="1800" b="1" dirty="0">
                <a:latin typeface="DVBW-TTYogesh" pitchFamily="2" charset="0"/>
              </a:rPr>
              <a:t> </a:t>
            </a:r>
            <a:r>
              <a:rPr lang="en-US" sz="1800" b="1" dirty="0" err="1">
                <a:latin typeface="DVBW-TTYogesh" pitchFamily="2" charset="0"/>
              </a:rPr>
              <a:t>ÆüŒÛú</a:t>
            </a:r>
            <a:r>
              <a:rPr lang="en-US" sz="1800" b="1" dirty="0">
                <a:latin typeface="DVBW-TTYogesh" pitchFamily="2" charset="0"/>
              </a:rPr>
              <a:t> †</a:t>
            </a:r>
            <a:r>
              <a:rPr lang="en-US" sz="1800" b="1" dirty="0" err="1">
                <a:latin typeface="DVBW-TTYogesh" pitchFamily="2" charset="0"/>
              </a:rPr>
              <a:t>ÃÖê»Ö</a:t>
            </a:r>
            <a:r>
              <a:rPr lang="en-US" sz="1800" b="1" dirty="0">
                <a:latin typeface="DVBW-TTYogesh" pitchFamily="2" charset="0"/>
              </a:rPr>
              <a:t>.</a:t>
            </a:r>
          </a:p>
          <a:p>
            <a:pPr lvl="0" algn="just"/>
            <a:r>
              <a:rPr lang="en-US" sz="1800" b="1" dirty="0" err="1">
                <a:latin typeface="DVBW-TTYogesh" pitchFamily="2" charset="0"/>
              </a:rPr>
              <a:t>ÛúÖµÖ¤üµÖÖŸÖß»Ö</a:t>
            </a:r>
            <a:r>
              <a:rPr lang="en-US" sz="1800" b="1" dirty="0">
                <a:latin typeface="DVBW-TTYogesh" pitchFamily="2" charset="0"/>
              </a:rPr>
              <a:t> </a:t>
            </a:r>
            <a:r>
              <a:rPr lang="en-US" sz="1800" b="1" dirty="0" err="1">
                <a:latin typeface="DVBW-TTYogesh" pitchFamily="2" charset="0"/>
              </a:rPr>
              <a:t>Ûú»Ö´Ö</a:t>
            </a:r>
            <a:r>
              <a:rPr lang="en-US" sz="1800" b="1" dirty="0">
                <a:latin typeface="DVBW-TTYogesh" pitchFamily="2" charset="0"/>
              </a:rPr>
              <a:t> 12, 14, 18 ¾Ö 19 ´</a:t>
            </a:r>
            <a:r>
              <a:rPr lang="en-US" sz="1800" b="1" dirty="0" err="1">
                <a:latin typeface="DVBW-TTYogesh" pitchFamily="2" charset="0"/>
              </a:rPr>
              <a:t>Ö¬Öß»Ö</a:t>
            </a:r>
            <a:r>
              <a:rPr lang="en-US" sz="1800" b="1" dirty="0">
                <a:latin typeface="DVBW-TTYogesh" pitchFamily="2" charset="0"/>
              </a:rPr>
              <a:t> </a:t>
            </a:r>
            <a:r>
              <a:rPr lang="en-US" sz="1800" b="1" dirty="0" err="1">
                <a:latin typeface="DVBW-TTYogesh" pitchFamily="2" charset="0"/>
              </a:rPr>
              <a:t>ŸÖ¸üŸÖæ¤üà“Öê</a:t>
            </a:r>
            <a:r>
              <a:rPr lang="en-US" sz="1800" b="1" dirty="0">
                <a:latin typeface="DVBW-TTYogesh" pitchFamily="2" charset="0"/>
              </a:rPr>
              <a:t> ˆ»»ÖÓ‘Ö®Ö </a:t>
            </a:r>
            <a:r>
              <a:rPr lang="en-US" sz="1800" b="1" dirty="0" err="1">
                <a:latin typeface="DVBW-TTYogesh" pitchFamily="2" charset="0"/>
              </a:rPr>
              <a:t>Ûêú</a:t>
            </a:r>
            <a:r>
              <a:rPr lang="en-US" sz="1800" b="1" dirty="0">
                <a:latin typeface="DVBW-TTYogesh" pitchFamily="2" charset="0"/>
              </a:rPr>
              <a:t>»µÖÖÃÖ ŸµÖÖ²ÖÖ²ÖŸÖ </a:t>
            </a:r>
            <a:r>
              <a:rPr lang="en-US" sz="1800" b="1" dirty="0" err="1">
                <a:latin typeface="DVBW-TTYogesh" pitchFamily="2" charset="0"/>
              </a:rPr>
              <a:t>ÃÖ¤ü</a:t>
            </a:r>
            <a:r>
              <a:rPr lang="en-US" sz="1800" b="1" dirty="0">
                <a:latin typeface="DVBW-TTYogesh" pitchFamily="2" charset="0"/>
              </a:rPr>
              <a:t>×®</a:t>
            </a:r>
            <a:r>
              <a:rPr lang="en-US" sz="1800" b="1" dirty="0" err="1">
                <a:latin typeface="DVBW-TTYogesh" pitchFamily="2" charset="0"/>
              </a:rPr>
              <a:t>ÖÛúÖ¬ÖÖ¸üÛúÖ»ÖÖ</a:t>
            </a:r>
            <a:r>
              <a:rPr lang="en-US" sz="1800" b="1" dirty="0">
                <a:latin typeface="DVBW-TTYogesh" pitchFamily="2" charset="0"/>
              </a:rPr>
              <a:t> ®</a:t>
            </a:r>
            <a:r>
              <a:rPr lang="en-US" sz="1800" b="1" dirty="0" err="1">
                <a:latin typeface="DVBW-TTYogesh" pitchFamily="2" charset="0"/>
              </a:rPr>
              <a:t>ÖãÛúÃÖÖ®Ö</a:t>
            </a:r>
            <a:r>
              <a:rPr lang="en-US" sz="1800" b="1" dirty="0">
                <a:latin typeface="DVBW-TTYogesh" pitchFamily="2" charset="0"/>
              </a:rPr>
              <a:t> ³Ö¸ü¯ÖÖ‡Ô  ´ÖÖÝÖÞµÖÖ“ÖÖ </a:t>
            </a:r>
            <a:r>
              <a:rPr lang="en-US" sz="1800" b="1" dirty="0" err="1">
                <a:latin typeface="DVBW-TTYogesh" pitchFamily="2" charset="0"/>
              </a:rPr>
              <a:t>ÆüŒÛú</a:t>
            </a:r>
            <a:r>
              <a:rPr lang="en-US" sz="1800" b="1" dirty="0">
                <a:latin typeface="DVBW-TTYogesh" pitchFamily="2" charset="0"/>
              </a:rPr>
              <a:t> †</a:t>
            </a:r>
            <a:r>
              <a:rPr lang="en-US" sz="1800" b="1" dirty="0" err="1">
                <a:latin typeface="DVBW-TTYogesh" pitchFamily="2" charset="0"/>
              </a:rPr>
              <a:t>ÃÖê»Öü</a:t>
            </a:r>
            <a:r>
              <a:rPr lang="en-US" sz="1800" b="1" dirty="0">
                <a:latin typeface="DVBW-TTYogesh" pitchFamily="2" charset="0"/>
              </a:rPr>
              <a:t>.</a:t>
            </a:r>
          </a:p>
          <a:p>
            <a:pPr lvl="0" algn="just"/>
            <a:r>
              <a:rPr lang="en-US" sz="1800" b="1" dirty="0">
                <a:latin typeface="DVBW-TTYogesh" pitchFamily="2" charset="0"/>
              </a:rPr>
              <a:t>×¾ÖÛÎúß </a:t>
            </a:r>
            <a:r>
              <a:rPr lang="en-US" sz="1800" b="1" dirty="0" err="1">
                <a:latin typeface="DVBW-TTYogesh" pitchFamily="2" charset="0"/>
              </a:rPr>
              <a:t>Ûú¸üÖ¸üÖŸÖß»Ö</a:t>
            </a:r>
            <a:r>
              <a:rPr lang="en-US" sz="1800" b="1" dirty="0">
                <a:latin typeface="DVBW-TTYogesh" pitchFamily="2" charset="0"/>
              </a:rPr>
              <a:t> †™</a:t>
            </a:r>
            <a:r>
              <a:rPr lang="en-US" sz="1800" b="1" dirty="0" err="1">
                <a:latin typeface="DVBW-TTYogesh" pitchFamily="2" charset="0"/>
              </a:rPr>
              <a:t>üà®ÖãÃÖÖ¸,ü</a:t>
            </a:r>
            <a:r>
              <a:rPr lang="en-US" sz="1800" b="1" dirty="0">
                <a:latin typeface="DVBW-TTYogesh" pitchFamily="2" charset="0"/>
              </a:rPr>
              <a:t> †Ö¾Ö¿µ</a:t>
            </a:r>
            <a:r>
              <a:rPr lang="en-US" sz="1800" b="1" dirty="0" err="1">
                <a:latin typeface="DVBW-TTYogesh" pitchFamily="2" charset="0"/>
              </a:rPr>
              <a:t>ÖÛú</a:t>
            </a:r>
            <a:r>
              <a:rPr lang="en-US" sz="1800" b="1" dirty="0">
                <a:latin typeface="DVBW-TTYogesh" pitchFamily="2" charset="0"/>
              </a:rPr>
              <a:t> †Ö×ÞÖ šü¸üÖ×¾ÖÛú ¾ÖêôêûŸÖü ¸</a:t>
            </a:r>
            <a:r>
              <a:rPr lang="en-US" sz="1800" b="1" dirty="0" err="1">
                <a:latin typeface="DVBW-TTYogesh" pitchFamily="2" charset="0"/>
              </a:rPr>
              <a:t>üŒÛú´Ö</a:t>
            </a:r>
            <a:r>
              <a:rPr lang="en-US" sz="1800" b="1" dirty="0">
                <a:latin typeface="DVBW-TTYogesh" pitchFamily="2" charset="0"/>
              </a:rPr>
              <a:t> †¤</a:t>
            </a:r>
            <a:r>
              <a:rPr lang="en-US" sz="1800" b="1" dirty="0" err="1">
                <a:latin typeface="DVBW-TTYogesh" pitchFamily="2" charset="0"/>
              </a:rPr>
              <a:t>üÖ</a:t>
            </a:r>
            <a:r>
              <a:rPr lang="en-US" sz="1800" b="1" dirty="0">
                <a:latin typeface="DVBW-TTYogesh" pitchFamily="2" charset="0"/>
              </a:rPr>
              <a:t> </a:t>
            </a:r>
            <a:r>
              <a:rPr lang="en-US" sz="1800" b="1" dirty="0" err="1">
                <a:latin typeface="DVBW-TTYogesh" pitchFamily="2" charset="0"/>
              </a:rPr>
              <a:t>Ûú¸üÞµÖÖ“Öß</a:t>
            </a:r>
            <a:r>
              <a:rPr lang="en-US" sz="1800" b="1" dirty="0">
                <a:latin typeface="DVBW-TTYogesh" pitchFamily="2" charset="0"/>
              </a:rPr>
              <a:t> </a:t>
            </a:r>
            <a:r>
              <a:rPr lang="en-US" sz="1800" b="1" dirty="0" err="1">
                <a:latin typeface="DVBW-TTYogesh" pitchFamily="2" charset="0"/>
              </a:rPr>
              <a:t>ÃÖ¤ü</a:t>
            </a:r>
            <a:r>
              <a:rPr lang="en-US" sz="1800" b="1" dirty="0">
                <a:latin typeface="DVBW-TTYogesh" pitchFamily="2" charset="0"/>
              </a:rPr>
              <a:t>×®</a:t>
            </a:r>
            <a:r>
              <a:rPr lang="en-US" sz="1800" b="1" dirty="0" err="1">
                <a:latin typeface="DVBW-TTYogesh" pitchFamily="2" charset="0"/>
              </a:rPr>
              <a:t>ÖÛúÖ¬ÖÖ¸üÛúÖ“Öß</a:t>
            </a:r>
            <a:r>
              <a:rPr lang="en-US" sz="1800" b="1" dirty="0">
                <a:latin typeface="DVBW-TTYogesh" pitchFamily="2" charset="0"/>
              </a:rPr>
              <a:t> •Ö²ÖÖ²Ö¤üÖ¸üß †</a:t>
            </a:r>
            <a:r>
              <a:rPr lang="en-US" sz="1800" b="1" dirty="0" err="1">
                <a:latin typeface="DVBW-TTYogesh" pitchFamily="2" charset="0"/>
              </a:rPr>
              <a:t>ÃÖê»Ö</a:t>
            </a:r>
            <a:r>
              <a:rPr lang="en-US" sz="1800" b="1" dirty="0">
                <a:latin typeface="DVBW-TTYogesh" pitchFamily="2" charset="0"/>
              </a:rPr>
              <a:t>.</a:t>
            </a:r>
          </a:p>
          <a:p>
            <a:pPr lvl="0" algn="just"/>
            <a:r>
              <a:rPr lang="en-US" sz="1800" b="1" dirty="0">
                <a:latin typeface="DVBW-TTYogesh" pitchFamily="2" charset="0"/>
              </a:rPr>
              <a:t>×¾Ö»ÖÓ²ÖÖ®Öê </a:t>
            </a:r>
            <a:r>
              <a:rPr lang="en-US" sz="1800" b="1" dirty="0" err="1">
                <a:latin typeface="DVBW-TTYogesh" pitchFamily="2" charset="0"/>
              </a:rPr>
              <a:t>Ûêú</a:t>
            </a:r>
            <a:r>
              <a:rPr lang="en-US" sz="1800" b="1" dirty="0">
                <a:latin typeface="DVBW-TTYogesh" pitchFamily="2" charset="0"/>
              </a:rPr>
              <a:t>»µÖÖ •ÖÖÞÖÖ·µÖÖ ¯ÖÏ¤üÖ®ÖÖ¾Ö¸ü </a:t>
            </a:r>
            <a:r>
              <a:rPr lang="en-US" sz="1800" b="1" dirty="0" err="1">
                <a:latin typeface="DVBW-TTYogesh" pitchFamily="2" charset="0"/>
              </a:rPr>
              <a:t>ÃÖ¤ü</a:t>
            </a:r>
            <a:r>
              <a:rPr lang="en-US" sz="1800" b="1" dirty="0">
                <a:latin typeface="DVBW-TTYogesh" pitchFamily="2" charset="0"/>
              </a:rPr>
              <a:t>×®</a:t>
            </a:r>
            <a:r>
              <a:rPr lang="en-US" sz="1800" b="1" dirty="0" err="1">
                <a:latin typeface="DVBW-TTYogesh" pitchFamily="2" charset="0"/>
              </a:rPr>
              <a:t>ÖÛúÖ¬ÖÖ¸üÛúÖ»ÖÖ</a:t>
            </a:r>
            <a:r>
              <a:rPr lang="en-US" sz="1800" b="1" dirty="0">
                <a:latin typeface="DVBW-TTYogesh" pitchFamily="2" charset="0"/>
              </a:rPr>
              <a:t> ¾µÖÖ•Ö ³Ö¸üÖ¾Öê / †¤</a:t>
            </a:r>
            <a:r>
              <a:rPr lang="en-US" sz="1800" b="1" dirty="0" err="1">
                <a:latin typeface="DVBW-TTYogesh" pitchFamily="2" charset="0"/>
              </a:rPr>
              <a:t>üÖ</a:t>
            </a:r>
            <a:r>
              <a:rPr lang="en-US" sz="1800" b="1" dirty="0">
                <a:latin typeface="DVBW-TTYogesh" pitchFamily="2" charset="0"/>
              </a:rPr>
              <a:t> </a:t>
            </a:r>
            <a:r>
              <a:rPr lang="en-US" sz="1800" b="1" dirty="0" err="1">
                <a:latin typeface="DVBW-TTYogesh" pitchFamily="2" charset="0"/>
              </a:rPr>
              <a:t>Ûú¸üÞµÖÖ“Öß</a:t>
            </a:r>
            <a:r>
              <a:rPr lang="en-US" sz="1800" b="1" dirty="0">
                <a:latin typeface="DVBW-TTYogesh" pitchFamily="2" charset="0"/>
              </a:rPr>
              <a:t> •Ö²ÖÖ²Ö¤üÖ¸üß  †</a:t>
            </a:r>
            <a:r>
              <a:rPr lang="en-US" sz="1800" b="1" dirty="0" err="1">
                <a:latin typeface="DVBW-TTYogesh" pitchFamily="2" charset="0"/>
              </a:rPr>
              <a:t>ÃÖê»Ö</a:t>
            </a:r>
            <a:endParaRPr lang="en-US" sz="1800" b="1" dirty="0">
              <a:latin typeface="DVBW-TTYogesh" pitchFamily="2" charset="0"/>
            </a:endParaRPr>
          </a:p>
          <a:p>
            <a:pPr lvl="0" algn="just"/>
            <a:r>
              <a:rPr lang="en-US" sz="1800" b="1" dirty="0" err="1">
                <a:latin typeface="DVBW-TTYogesh" pitchFamily="2" charset="0"/>
              </a:rPr>
              <a:t>ÃÖ¤ü</a:t>
            </a:r>
            <a:r>
              <a:rPr lang="en-US" sz="1800" b="1" dirty="0">
                <a:latin typeface="DVBW-TTYogesh" pitchFamily="2" charset="0"/>
              </a:rPr>
              <a:t>×®</a:t>
            </a:r>
            <a:r>
              <a:rPr lang="en-US" sz="1800" b="1" dirty="0" err="1">
                <a:latin typeface="DVBW-TTYogesh" pitchFamily="2" charset="0"/>
              </a:rPr>
              <a:t>ÖÛúÖ¬ÖÖ¸üÛúÖÓ</a:t>
            </a:r>
            <a:r>
              <a:rPr lang="en-US" sz="1800" b="1" dirty="0">
                <a:latin typeface="DVBW-TTYogesh" pitchFamily="2" charset="0"/>
              </a:rPr>
              <a:t>“µÖÖ </a:t>
            </a:r>
            <a:r>
              <a:rPr lang="en-US" sz="1800" b="1" dirty="0" err="1">
                <a:latin typeface="DVBW-TTYogesh" pitchFamily="2" charset="0"/>
              </a:rPr>
              <a:t>ÛúÖµÖ¤êü</a:t>
            </a:r>
            <a:r>
              <a:rPr lang="en-US" sz="1800" b="1" dirty="0">
                <a:latin typeface="DVBW-TTYogesh" pitchFamily="2" charset="0"/>
              </a:rPr>
              <a:t>×¿Ö¸ </a:t>
            </a:r>
            <a:r>
              <a:rPr lang="en-US" sz="1800" b="1" dirty="0" err="1">
                <a:latin typeface="DVBW-TTYogesh" pitchFamily="2" charset="0"/>
              </a:rPr>
              <a:t>üÃÖÓ‘Ö™ü®ÖÖ,•ÖÃÖê</a:t>
            </a:r>
            <a:r>
              <a:rPr lang="en-US" sz="1800" b="1" dirty="0">
                <a:latin typeface="DVBW-TTYogesh" pitchFamily="2" charset="0"/>
              </a:rPr>
              <a:t> </a:t>
            </a:r>
            <a:r>
              <a:rPr lang="en-US" sz="1800" b="1" dirty="0" err="1">
                <a:latin typeface="DVBW-TTYogesh" pitchFamily="2" charset="0"/>
              </a:rPr>
              <a:t>ÃÖÆüÛúÖ¸üß</a:t>
            </a:r>
            <a:r>
              <a:rPr lang="en-US" sz="1800" b="1" dirty="0">
                <a:latin typeface="DVBW-TTYogesh" pitchFamily="2" charset="0"/>
              </a:rPr>
              <a:t> </a:t>
            </a:r>
            <a:r>
              <a:rPr lang="en-US" sz="1800" b="1" dirty="0" err="1">
                <a:latin typeface="DVBW-TTYogesh" pitchFamily="2" charset="0"/>
              </a:rPr>
              <a:t>ÝÖéÆü</a:t>
            </a:r>
            <a:r>
              <a:rPr lang="en-US" sz="1800" b="1" dirty="0">
                <a:latin typeface="DVBW-TTYogesh" pitchFamily="2" charset="0"/>
              </a:rPr>
              <a:t>×®Ö´ÖÖÔÞÖ ÃÖÓÃ£ÖÖ, ×®Ö´ÖÖÔÞÖ </a:t>
            </a:r>
            <a:r>
              <a:rPr lang="en-US" sz="1800" b="1" dirty="0" err="1">
                <a:latin typeface="DVBW-TTYogesh" pitchFamily="2" charset="0"/>
              </a:rPr>
              <a:t>Ûú¸üÞµÖÖ</a:t>
            </a:r>
            <a:r>
              <a:rPr lang="en-US" sz="1800" b="1" dirty="0">
                <a:latin typeface="DVBW-TTYogesh" pitchFamily="2" charset="0"/>
              </a:rPr>
              <a:t>“µÖÖ ¯</a:t>
            </a:r>
            <a:r>
              <a:rPr lang="en-US" sz="1800" b="1" dirty="0" err="1">
                <a:latin typeface="DVBW-TTYogesh" pitchFamily="2" charset="0"/>
              </a:rPr>
              <a:t>ÖÏ×ÛÎúµÖêŸÖ</a:t>
            </a:r>
            <a:r>
              <a:rPr lang="en-US" sz="1800" b="1" dirty="0">
                <a:latin typeface="DVBW-TTYogesh" pitchFamily="2" charset="0"/>
              </a:rPr>
              <a:t> </a:t>
            </a:r>
            <a:r>
              <a:rPr lang="en-US" sz="1800" b="1" dirty="0" err="1">
                <a:latin typeface="DVBW-TTYogesh" pitchFamily="2" charset="0"/>
              </a:rPr>
              <a:t>ÃÖ¤ü</a:t>
            </a:r>
            <a:r>
              <a:rPr lang="en-US" sz="1800" b="1" dirty="0">
                <a:latin typeface="DVBW-TTYogesh" pitchFamily="2" charset="0"/>
              </a:rPr>
              <a:t>×®</a:t>
            </a:r>
            <a:r>
              <a:rPr lang="en-US" sz="1800" b="1" dirty="0" err="1">
                <a:latin typeface="DVBW-TTYogesh" pitchFamily="2" charset="0"/>
              </a:rPr>
              <a:t>ÖÛúÖ¬ÖÖ¸üÛúÖ“ÖÖ</a:t>
            </a:r>
            <a:r>
              <a:rPr lang="en-US" sz="1800" b="1" dirty="0">
                <a:latin typeface="DVBW-TTYogesh" pitchFamily="2" charset="0"/>
              </a:rPr>
              <a:t> ÃÖÆü³ÖÖÝÖ †</a:t>
            </a:r>
            <a:r>
              <a:rPr lang="en-US" sz="1800" b="1" dirty="0" err="1">
                <a:latin typeface="DVBW-TTYogesh" pitchFamily="2" charset="0"/>
              </a:rPr>
              <a:t>ÃÖê»Ö</a:t>
            </a:r>
            <a:endParaRPr lang="en-US" sz="1800" b="1" dirty="0">
              <a:latin typeface="DVBW-TTYogesh" pitchFamily="2" charset="0"/>
            </a:endParaRPr>
          </a:p>
          <a:p>
            <a:pPr lvl="0" algn="just"/>
            <a:r>
              <a:rPr lang="en-US" sz="1800" b="1" dirty="0">
                <a:latin typeface="DVBW-TTYogesh" pitchFamily="2" charset="0"/>
              </a:rPr>
              <a:t>³ÖÖêÝÖ¾Ö™üÖ ¯ÖÏ´ÖÖÞÖ¯Ö¡Ö ×´</a:t>
            </a:r>
            <a:r>
              <a:rPr lang="en-US" sz="1800" b="1" dirty="0" err="1">
                <a:latin typeface="DVBW-TTYogesh" pitchFamily="2" charset="0"/>
              </a:rPr>
              <a:t>ÖôûÖ</a:t>
            </a:r>
            <a:r>
              <a:rPr lang="en-US" sz="1800" b="1" dirty="0">
                <a:latin typeface="DVBW-TTYogesh" pitchFamily="2" charset="0"/>
              </a:rPr>
              <a:t>»µ</a:t>
            </a:r>
            <a:r>
              <a:rPr lang="en-US" sz="1800" b="1" dirty="0" err="1">
                <a:latin typeface="DVBW-TTYogesh" pitchFamily="2" charset="0"/>
              </a:rPr>
              <a:t>ÖÖ¯ÖÖÃÖæ®Ö</a:t>
            </a:r>
            <a:r>
              <a:rPr lang="en-US" sz="1800" b="1" dirty="0">
                <a:latin typeface="DVBW-TTYogesh" pitchFamily="2" charset="0"/>
              </a:rPr>
              <a:t> ¤</a:t>
            </a:r>
            <a:r>
              <a:rPr lang="en-US" sz="1800" b="1" dirty="0" err="1">
                <a:latin typeface="DVBW-TTYogesh" pitchFamily="2" charset="0"/>
              </a:rPr>
              <a:t>üÖê®Ö</a:t>
            </a:r>
            <a:r>
              <a:rPr lang="en-US" sz="1800" b="1" dirty="0">
                <a:latin typeface="DVBW-TTYogesh" pitchFamily="2" charset="0"/>
              </a:rPr>
              <a:t> ´</a:t>
            </a:r>
            <a:r>
              <a:rPr lang="en-US" sz="1800" b="1" dirty="0" err="1">
                <a:latin typeface="DVBW-TTYogesh" pitchFamily="2" charset="0"/>
              </a:rPr>
              <a:t>Ö×Æü</a:t>
            </a:r>
            <a:r>
              <a:rPr lang="en-US" sz="1800" b="1" dirty="0">
                <a:latin typeface="DVBW-TTYogesh" pitchFamily="2" charset="0"/>
              </a:rPr>
              <a:t>®µÖÖ“µÖÖ †ÖŸÖ </a:t>
            </a:r>
            <a:r>
              <a:rPr lang="en-US" sz="1800" b="1" dirty="0" err="1">
                <a:latin typeface="DVBW-TTYogesh" pitchFamily="2" charset="0"/>
              </a:rPr>
              <a:t>ÃÖ¤ü</a:t>
            </a:r>
            <a:r>
              <a:rPr lang="en-US" sz="1800" b="1" dirty="0">
                <a:latin typeface="DVBW-TTYogesh" pitchFamily="2" charset="0"/>
              </a:rPr>
              <a:t>×®</a:t>
            </a:r>
            <a:r>
              <a:rPr lang="en-US" sz="1800" b="1" dirty="0" err="1">
                <a:latin typeface="DVBW-TTYogesh" pitchFamily="2" charset="0"/>
              </a:rPr>
              <a:t>ÖÛúÖ</a:t>
            </a:r>
            <a:r>
              <a:rPr lang="en-US" sz="1800" b="1" dirty="0">
                <a:latin typeface="DVBW-TTYogesh" pitchFamily="2" charset="0"/>
              </a:rPr>
              <a:t> ØÛú¾ÖÖ ‡´</a:t>
            </a:r>
            <a:r>
              <a:rPr lang="en-US" sz="1800" b="1" dirty="0" err="1">
                <a:latin typeface="DVBW-TTYogesh" pitchFamily="2" charset="0"/>
              </a:rPr>
              <a:t>ÖÖ¸üŸÖß“ÖÖ</a:t>
            </a:r>
            <a:r>
              <a:rPr lang="en-US" sz="1800" b="1" dirty="0">
                <a:latin typeface="DVBW-TTYogesh" pitchFamily="2" charset="0"/>
              </a:rPr>
              <a:t> ŸÖÖ²ÖÖ ¬µÖÖ¾ÖÖ »</a:t>
            </a:r>
            <a:r>
              <a:rPr lang="en-US" sz="1800" b="1" dirty="0" err="1">
                <a:latin typeface="DVBW-TTYogesh" pitchFamily="2" charset="0"/>
              </a:rPr>
              <a:t>ÖÖÝÖê»Ö</a:t>
            </a:r>
            <a:r>
              <a:rPr lang="en-US" sz="1800" b="1" dirty="0">
                <a:latin typeface="DVBW-TTYogesh" pitchFamily="2" charset="0"/>
              </a:rPr>
              <a:t>.</a:t>
            </a:r>
          </a:p>
          <a:p>
            <a:pPr lvl="0" algn="just"/>
            <a:r>
              <a:rPr lang="en-US" sz="1800" b="1" dirty="0">
                <a:latin typeface="DVBW-TTYogesh" pitchFamily="2" charset="0"/>
              </a:rPr>
              <a:t>¯</a:t>
            </a:r>
            <a:r>
              <a:rPr lang="en-US" sz="1800" b="1" dirty="0" err="1">
                <a:latin typeface="DVBW-TTYogesh" pitchFamily="2" charset="0"/>
              </a:rPr>
              <a:t>ÖÏŸµÖêÛú</a:t>
            </a:r>
            <a:r>
              <a:rPr lang="en-US" sz="1800" b="1" dirty="0">
                <a:latin typeface="DVBW-TTYogesh" pitchFamily="2" charset="0"/>
              </a:rPr>
              <a:t> </a:t>
            </a:r>
            <a:r>
              <a:rPr lang="en-US" sz="1800" b="1" dirty="0" err="1">
                <a:latin typeface="DVBW-TTYogesh" pitchFamily="2" charset="0"/>
              </a:rPr>
              <a:t>ÃÖ¤ü</a:t>
            </a:r>
            <a:r>
              <a:rPr lang="en-US" sz="1800" b="1" dirty="0">
                <a:latin typeface="DVBW-TTYogesh" pitchFamily="2" charset="0"/>
              </a:rPr>
              <a:t>×®</a:t>
            </a:r>
            <a:r>
              <a:rPr lang="en-US" sz="1800" b="1" dirty="0" err="1">
                <a:latin typeface="DVBW-TTYogesh" pitchFamily="2" charset="0"/>
              </a:rPr>
              <a:t>ÖÛúÖ¬ÖÖ¸üÛúÖ®Öê</a:t>
            </a:r>
            <a:r>
              <a:rPr lang="en-US" sz="1800" b="1" dirty="0">
                <a:latin typeface="DVBW-TTYogesh" pitchFamily="2" charset="0"/>
              </a:rPr>
              <a:t>, †×³ÖÆüÃŸÖÖÓŸÖ¸üÞÖ ®</a:t>
            </a:r>
            <a:r>
              <a:rPr lang="en-US" sz="1800" b="1" dirty="0" err="1">
                <a:latin typeface="DVBW-TTYogesh" pitchFamily="2" charset="0"/>
              </a:rPr>
              <a:t>ÖÖë¤üÞÖß´Ö</a:t>
            </a:r>
            <a:r>
              <a:rPr lang="en-US" sz="1800" b="1" dirty="0">
                <a:latin typeface="DVBW-TTYogesh" pitchFamily="2" charset="0"/>
              </a:rPr>
              <a:t>¬µ</a:t>
            </a:r>
            <a:r>
              <a:rPr lang="en-US" sz="1800" b="1" dirty="0" err="1">
                <a:latin typeface="DVBW-TTYogesh" pitchFamily="2" charset="0"/>
              </a:rPr>
              <a:t>Öê</a:t>
            </a:r>
            <a:r>
              <a:rPr lang="en-US" sz="1800" b="1" dirty="0">
                <a:latin typeface="DVBW-TTYogesh" pitchFamily="2" charset="0"/>
              </a:rPr>
              <a:t> ÃÖÆü³ÖÖÝÖ ‘µÖÖ¾ÖµÖÖ“ÖÖ †</a:t>
            </a:r>
            <a:r>
              <a:rPr lang="en-US" sz="1800" b="1" dirty="0" err="1">
                <a:latin typeface="DVBW-TTYogesh" pitchFamily="2" charset="0"/>
              </a:rPr>
              <a:t>ÖÆêüê</a:t>
            </a:r>
            <a:r>
              <a:rPr lang="en-US" sz="1800" b="1" dirty="0">
                <a:latin typeface="DVBW-TTYogesh" pitchFamily="2" charset="0"/>
              </a:rPr>
              <a:t>.</a:t>
            </a:r>
          </a:p>
          <a:p>
            <a:endParaRPr lang="en-US" sz="1600" dirty="0" smtClean="0">
              <a:latin typeface="Univers for KPMG"/>
            </a:endParaRPr>
          </a:p>
          <a:p>
            <a:endParaRPr lang="en-US" sz="1600" dirty="0" smtClean="0">
              <a:latin typeface="Univers for KPMG"/>
            </a:endParaRPr>
          </a:p>
          <a:p>
            <a:pPr marL="0" indent="0">
              <a:buNone/>
            </a:pPr>
            <a:endParaRPr lang="en-US" sz="1600" dirty="0">
              <a:latin typeface="Univers for KPMG"/>
            </a:endParaRPr>
          </a:p>
        </p:txBody>
      </p:sp>
      <p:sp>
        <p:nvSpPr>
          <p:cNvPr id="3" name="Title 2"/>
          <p:cNvSpPr>
            <a:spLocks noGrp="1"/>
          </p:cNvSpPr>
          <p:nvPr>
            <p:ph type="title"/>
          </p:nvPr>
        </p:nvSpPr>
        <p:spPr/>
        <p:txBody>
          <a:bodyPr/>
          <a:lstStyle/>
          <a:p>
            <a:r>
              <a:rPr lang="en-US" dirty="0" smtClean="0">
                <a:solidFill>
                  <a:srgbClr val="FF0000"/>
                </a:solidFill>
                <a:latin typeface="DVBW-TTYogesh" pitchFamily="2" charset="0"/>
              </a:rPr>
              <a:t> </a:t>
            </a:r>
            <a:r>
              <a:rPr lang="en-US" sz="4400" dirty="0" err="1" smtClean="0">
                <a:latin typeface="DVBW-TTYogesh" pitchFamily="2" charset="0"/>
              </a:rPr>
              <a:t>ÃÖ¤ü</a:t>
            </a:r>
            <a:r>
              <a:rPr lang="en-US" sz="4400" dirty="0" smtClean="0">
                <a:latin typeface="DVBW-TTYogesh" pitchFamily="2" charset="0"/>
              </a:rPr>
              <a:t>×®</a:t>
            </a:r>
            <a:r>
              <a:rPr lang="en-US" sz="4400" dirty="0" err="1" smtClean="0">
                <a:latin typeface="DVBW-TTYogesh" pitchFamily="2" charset="0"/>
              </a:rPr>
              <a:t>ÖÛúÖ¬ÖÖ¸üÛúÖ“Öê</a:t>
            </a:r>
            <a:r>
              <a:rPr lang="en-US" sz="4400" dirty="0" smtClean="0">
                <a:latin typeface="DVBW-TTYogesh" pitchFamily="2" charset="0"/>
              </a:rPr>
              <a:t> †×¬</a:t>
            </a:r>
            <a:r>
              <a:rPr lang="en-US" sz="4400" dirty="0" err="1" smtClean="0">
                <a:latin typeface="DVBW-TTYogesh" pitchFamily="2" charset="0"/>
              </a:rPr>
              <a:t>ÖÛúÖ¸ü</a:t>
            </a:r>
            <a:r>
              <a:rPr lang="en-US" sz="4400" dirty="0" smtClean="0">
                <a:latin typeface="DVBW-TTYogesh" pitchFamily="2" charset="0"/>
              </a:rPr>
              <a:t> ¾Ö ÛúŸÖÔ¾µÖê</a:t>
            </a:r>
            <a:endParaRPr lang="en-US" sz="4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661412" y="8620"/>
            <a:ext cx="936104" cy="936104"/>
          </a:xfrm>
          <a:prstGeom prst="rect">
            <a:avLst/>
          </a:prstGeom>
        </p:spPr>
      </p:pic>
    </p:spTree>
    <p:extLst>
      <p:ext uri="{BB962C8B-B14F-4D97-AF65-F5344CB8AC3E}">
        <p14:creationId xmlns:p14="http://schemas.microsoft.com/office/powerpoint/2010/main" xmlns="" val="22283962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Filing of Complaints</a:t>
            </a:r>
            <a:endParaRPr lang="en-US" dirty="0"/>
          </a:p>
        </p:txBody>
      </p:sp>
      <p:sp>
        <p:nvSpPr>
          <p:cNvPr id="4" name="Rounded Rectangle 3"/>
          <p:cNvSpPr/>
          <p:nvPr/>
        </p:nvSpPr>
        <p:spPr bwMode="auto">
          <a:xfrm>
            <a:off x="207694" y="1409955"/>
            <a:ext cx="9533837" cy="758905"/>
          </a:xfrm>
          <a:prstGeom prst="roundRect">
            <a:avLst/>
          </a:prstGeom>
          <a:noFill/>
          <a:ln w="9525" cap="flat" cmpd="sng" algn="ctr">
            <a:noFill/>
            <a:prstDash val="solid"/>
            <a:round/>
            <a:headEnd type="none" w="med" len="med"/>
            <a:tailEnd type="none" w="med" len="med"/>
          </a:ln>
          <a:effectLst/>
        </p:spPr>
        <p:txBody>
          <a:bodyPr vert="horz" wrap="square" lIns="63500" tIns="0" rIns="64800" bIns="0" numCol="1" rtlCol="0" anchor="t" anchorCtr="0" compatLnSpc="1">
            <a:prstTxWarp prst="textNoShape">
              <a:avLst/>
            </a:prstTxWarp>
          </a:bodyPr>
          <a:lstStyle/>
          <a:p>
            <a:pPr marL="2060575" indent="-2060575">
              <a:lnSpc>
                <a:spcPct val="120000"/>
              </a:lnSpc>
              <a:spcAft>
                <a:spcPts val="1000"/>
              </a:spcAft>
            </a:pPr>
            <a:r>
              <a:rPr lang="en-US" sz="1400" b="1" dirty="0" smtClean="0">
                <a:solidFill>
                  <a:srgbClr val="00BBEE"/>
                </a:solidFill>
                <a:latin typeface="Univers for KPMG Light" panose="020B0403020202020204" pitchFamily="34" charset="0"/>
              </a:rPr>
              <a:t>Complaint Filing: 	</a:t>
            </a:r>
            <a:r>
              <a:rPr lang="en-US" sz="1400" dirty="0" smtClean="0">
                <a:solidFill>
                  <a:srgbClr val="000000"/>
                </a:solidFill>
                <a:latin typeface="Univers for KPMG Light" panose="020B0403020202020204" pitchFamily="34" charset="0"/>
              </a:rPr>
              <a:t>Complaints can be filed with respect to registered projects</a:t>
            </a:r>
            <a:endParaRPr lang="en-US" sz="1400" dirty="0">
              <a:solidFill>
                <a:srgbClr val="000000"/>
              </a:solidFill>
              <a:latin typeface="Univers for KPMG Light" panose="020B0403020202020204" pitchFamily="34" charset="0"/>
            </a:endParaRPr>
          </a:p>
          <a:p>
            <a:pPr marL="2060575" indent="-2060575">
              <a:lnSpc>
                <a:spcPct val="120000"/>
              </a:lnSpc>
              <a:spcAft>
                <a:spcPts val="1000"/>
              </a:spcAft>
            </a:pPr>
            <a:r>
              <a:rPr lang="en-US" sz="1400" b="1" dirty="0" smtClean="0">
                <a:solidFill>
                  <a:srgbClr val="00BBEE"/>
                </a:solidFill>
                <a:latin typeface="Univers for KPMG Light" panose="020B0403020202020204" pitchFamily="34" charset="0"/>
              </a:rPr>
              <a:t>Mode:</a:t>
            </a:r>
            <a:r>
              <a:rPr lang="en-US" sz="1400" b="1" dirty="0">
                <a:solidFill>
                  <a:srgbClr val="00BBEE"/>
                </a:solidFill>
                <a:latin typeface="Univers for KPMG Light" panose="020B0403020202020204" pitchFamily="34" charset="0"/>
              </a:rPr>
              <a:t>	</a:t>
            </a:r>
            <a:r>
              <a:rPr lang="en-US" sz="1400" dirty="0">
                <a:solidFill>
                  <a:srgbClr val="000000"/>
                </a:solidFill>
                <a:latin typeface="Univers for KPMG Light" panose="020B0403020202020204" pitchFamily="34" charset="0"/>
              </a:rPr>
              <a:t>The aggrieved person </a:t>
            </a:r>
            <a:r>
              <a:rPr lang="en-US" sz="1400" dirty="0" smtClean="0">
                <a:solidFill>
                  <a:srgbClr val="000000"/>
                </a:solidFill>
                <a:latin typeface="Univers for KPMG Light" panose="020B0403020202020204" pitchFamily="34" charset="0"/>
              </a:rPr>
              <a:t>can </a:t>
            </a:r>
            <a:r>
              <a:rPr lang="en-US" sz="1400" dirty="0">
                <a:solidFill>
                  <a:srgbClr val="000000"/>
                </a:solidFill>
                <a:latin typeface="Univers for KPMG Light" panose="020B0403020202020204" pitchFamily="34" charset="0"/>
              </a:rPr>
              <a:t>file complaints </a:t>
            </a:r>
            <a:r>
              <a:rPr lang="en-US" sz="1400" dirty="0" smtClean="0">
                <a:solidFill>
                  <a:srgbClr val="000000"/>
                </a:solidFill>
                <a:latin typeface="Univers for KPMG Light" panose="020B0403020202020204" pitchFamily="34" charset="0"/>
              </a:rPr>
              <a:t>online or at MahaRERA IT Helpdesk in “Form A” provided </a:t>
            </a:r>
            <a:r>
              <a:rPr lang="en-US" sz="1400" dirty="0">
                <a:solidFill>
                  <a:srgbClr val="000000"/>
                </a:solidFill>
                <a:latin typeface="Univers for KPMG Light" panose="020B0403020202020204" pitchFamily="34" charset="0"/>
              </a:rPr>
              <a:t>by </a:t>
            </a:r>
            <a:r>
              <a:rPr lang="en-US" sz="1400" dirty="0" smtClean="0">
                <a:solidFill>
                  <a:srgbClr val="000000"/>
                </a:solidFill>
                <a:latin typeface="Univers for KPMG Light" panose="020B0403020202020204" pitchFamily="34" charset="0"/>
              </a:rPr>
              <a:t>MahaRERA</a:t>
            </a:r>
            <a:endParaRPr lang="en-US" sz="1400" dirty="0">
              <a:solidFill>
                <a:srgbClr val="000000"/>
              </a:solidFill>
              <a:latin typeface="Univers for KPMG Light" panose="020B0403020202020204" pitchFamily="34" charset="0"/>
            </a:endParaRPr>
          </a:p>
          <a:p>
            <a:pPr marL="2060575" indent="-2060575">
              <a:lnSpc>
                <a:spcPct val="120000"/>
              </a:lnSpc>
              <a:spcAft>
                <a:spcPts val="1000"/>
              </a:spcAft>
            </a:pPr>
            <a:r>
              <a:rPr lang="en-US" sz="1400" b="1" dirty="0" smtClean="0">
                <a:solidFill>
                  <a:srgbClr val="00BBEE"/>
                </a:solidFill>
                <a:latin typeface="Univers for KPMG Light" panose="020B0403020202020204" pitchFamily="34" charset="0"/>
              </a:rPr>
              <a:t>Fees: 	</a:t>
            </a:r>
            <a:r>
              <a:rPr lang="en-US" sz="1400" dirty="0">
                <a:solidFill>
                  <a:srgbClr val="000000"/>
                </a:solidFill>
                <a:latin typeface="Univers for KPMG Light" panose="020B0403020202020204" pitchFamily="34" charset="0"/>
              </a:rPr>
              <a:t>The fees for filing a complaint is Rs. </a:t>
            </a:r>
            <a:r>
              <a:rPr lang="en-US" sz="1400" dirty="0" smtClean="0">
                <a:solidFill>
                  <a:srgbClr val="000000"/>
                </a:solidFill>
                <a:latin typeface="Univers for KPMG Light" panose="020B0403020202020204" pitchFamily="34" charset="0"/>
              </a:rPr>
              <a:t>5000. </a:t>
            </a:r>
            <a:endParaRPr lang="en-US" sz="1400" dirty="0">
              <a:solidFill>
                <a:srgbClr val="000000"/>
              </a:solidFill>
              <a:latin typeface="Univers for KPMG Light" panose="020B0403020202020204" pitchFamily="34" charset="0"/>
            </a:endParaRPr>
          </a:p>
          <a:p>
            <a:pPr marL="2060575" indent="-2060575">
              <a:lnSpc>
                <a:spcPct val="120000"/>
              </a:lnSpc>
              <a:spcAft>
                <a:spcPts val="1000"/>
              </a:spcAft>
            </a:pPr>
            <a:r>
              <a:rPr lang="en-US" sz="1400" b="1" dirty="0" smtClean="0">
                <a:solidFill>
                  <a:srgbClr val="00BBEE"/>
                </a:solidFill>
                <a:latin typeface="Univers for KPMG Light" panose="020B0403020202020204" pitchFamily="34" charset="0"/>
              </a:rPr>
              <a:t>Complainant:	</a:t>
            </a:r>
            <a:r>
              <a:rPr lang="en-US" sz="1400" dirty="0" smtClean="0">
                <a:latin typeface="Univers for KPMG Light" panose="020B0403020202020204" pitchFamily="34" charset="0"/>
              </a:rPr>
              <a:t>Any aggrieved person including </a:t>
            </a:r>
            <a:r>
              <a:rPr lang="en-US" sz="1400" dirty="0" err="1" smtClean="0">
                <a:latin typeface="Univers for KPMG Light" panose="020B0403020202020204" pitchFamily="34" charset="0"/>
              </a:rPr>
              <a:t>Allottee</a:t>
            </a:r>
            <a:r>
              <a:rPr lang="en-US" sz="1400" dirty="0" smtClean="0">
                <a:latin typeface="Univers for KPMG Light" panose="020B0403020202020204" pitchFamily="34" charset="0"/>
              </a:rPr>
              <a:t>, Promoter and Real Estate Agents can file complaints</a:t>
            </a:r>
          </a:p>
          <a:p>
            <a:pPr marL="2060575" indent="-2060575">
              <a:lnSpc>
                <a:spcPct val="120000"/>
              </a:lnSpc>
              <a:spcAft>
                <a:spcPts val="1000"/>
              </a:spcAft>
            </a:pPr>
            <a:r>
              <a:rPr lang="en-US" sz="1400" b="1" dirty="0" smtClean="0">
                <a:solidFill>
                  <a:srgbClr val="00BBEE"/>
                </a:solidFill>
                <a:latin typeface="Univers for KPMG Light" panose="020B0403020202020204" pitchFamily="34" charset="0"/>
              </a:rPr>
              <a:t>Form</a:t>
            </a:r>
            <a:r>
              <a:rPr lang="en-US" sz="1400" b="1" dirty="0">
                <a:solidFill>
                  <a:srgbClr val="00BBEE"/>
                </a:solidFill>
                <a:latin typeface="Univers for KPMG Light" panose="020B0403020202020204" pitchFamily="34" charset="0"/>
              </a:rPr>
              <a:t>:	</a:t>
            </a:r>
            <a:r>
              <a:rPr lang="en-US" sz="1400" dirty="0">
                <a:latin typeface="Univers for KPMG Light" panose="020B0403020202020204" pitchFamily="34" charset="0"/>
              </a:rPr>
              <a:t>The aggrieved person can file an application online as per format provided by MahaRERA. It shall include the following details:</a:t>
            </a:r>
          </a:p>
          <a:p>
            <a:pPr marL="2060575" indent="-2060575">
              <a:lnSpc>
                <a:spcPct val="120000"/>
              </a:lnSpc>
              <a:spcAft>
                <a:spcPts val="1000"/>
              </a:spcAft>
            </a:pPr>
            <a:r>
              <a:rPr lang="en-US" sz="1400" dirty="0" smtClean="0">
                <a:latin typeface="Univers for KPMG Light" panose="020B0403020202020204" pitchFamily="34" charset="0"/>
              </a:rPr>
              <a:t>	-</a:t>
            </a:r>
            <a:r>
              <a:rPr lang="en-US" sz="1400" dirty="0">
                <a:latin typeface="Univers for KPMG Light" panose="020B0403020202020204" pitchFamily="34" charset="0"/>
              </a:rPr>
              <a:t>	Registration number of the project to which the complaint pertains</a:t>
            </a:r>
          </a:p>
          <a:p>
            <a:pPr marL="2060575" indent="-2060575">
              <a:lnSpc>
                <a:spcPct val="120000"/>
              </a:lnSpc>
              <a:spcAft>
                <a:spcPts val="1000"/>
              </a:spcAft>
            </a:pPr>
            <a:r>
              <a:rPr lang="en-US" sz="1400" dirty="0" smtClean="0">
                <a:latin typeface="Univers for KPMG Light" panose="020B0403020202020204" pitchFamily="34" charset="0"/>
              </a:rPr>
              <a:t>	-</a:t>
            </a:r>
            <a:r>
              <a:rPr lang="en-US" sz="1400" dirty="0">
                <a:latin typeface="Univers for KPMG Light" panose="020B0403020202020204" pitchFamily="34" charset="0"/>
              </a:rPr>
              <a:t>	Particulars of the complainant and respondent</a:t>
            </a:r>
          </a:p>
          <a:p>
            <a:pPr marL="2060575" indent="-2060575">
              <a:lnSpc>
                <a:spcPct val="120000"/>
              </a:lnSpc>
              <a:spcAft>
                <a:spcPts val="1000"/>
              </a:spcAft>
            </a:pPr>
            <a:r>
              <a:rPr lang="en-US" sz="1400" dirty="0" smtClean="0">
                <a:latin typeface="Univers for KPMG Light" panose="020B0403020202020204" pitchFamily="34" charset="0"/>
              </a:rPr>
              <a:t>	-</a:t>
            </a:r>
            <a:r>
              <a:rPr lang="en-US" sz="1400" dirty="0">
                <a:latin typeface="Univers for KPMG Light" panose="020B0403020202020204" pitchFamily="34" charset="0"/>
              </a:rPr>
              <a:t>	Facts of the case</a:t>
            </a:r>
          </a:p>
          <a:p>
            <a:pPr marL="2060575" indent="-2060575">
              <a:lnSpc>
                <a:spcPct val="120000"/>
              </a:lnSpc>
              <a:spcAft>
                <a:spcPts val="1000"/>
              </a:spcAft>
            </a:pPr>
            <a:r>
              <a:rPr lang="en-US" sz="1400" dirty="0" smtClean="0">
                <a:latin typeface="Univers for KPMG Light" panose="020B0403020202020204" pitchFamily="34" charset="0"/>
              </a:rPr>
              <a:t>	-</a:t>
            </a:r>
            <a:r>
              <a:rPr lang="en-US" sz="1400" dirty="0">
                <a:latin typeface="Univers for KPMG Light" panose="020B0403020202020204" pitchFamily="34" charset="0"/>
              </a:rPr>
              <a:t>	Relief Sought</a:t>
            </a:r>
          </a:p>
          <a:p>
            <a:pPr algn="ctr">
              <a:lnSpc>
                <a:spcPct val="120000"/>
              </a:lnSpc>
              <a:spcAft>
                <a:spcPts val="1000"/>
              </a:spcAft>
            </a:pPr>
            <a:r>
              <a:rPr lang="en-US" sz="1400" dirty="0">
                <a:latin typeface="Univers for KPMG Light" panose="020B0403020202020204" pitchFamily="34" charset="0"/>
              </a:rPr>
              <a:t>Once your complaint is registered with the Authority, </a:t>
            </a:r>
            <a:r>
              <a:rPr lang="en-US" sz="1400" dirty="0" smtClean="0">
                <a:latin typeface="Univers for KPMG Light" panose="020B0403020202020204" pitchFamily="34" charset="0"/>
              </a:rPr>
              <a:t>complainant </a:t>
            </a:r>
            <a:r>
              <a:rPr lang="en-US" sz="1400" dirty="0">
                <a:latin typeface="Univers for KPMG Light" panose="020B0403020202020204" pitchFamily="34" charset="0"/>
              </a:rPr>
              <a:t>will be required to serve the copy/copies </a:t>
            </a:r>
            <a:r>
              <a:rPr lang="en-US" sz="1400" dirty="0" smtClean="0">
                <a:latin typeface="Univers for KPMG Light" panose="020B0403020202020204" pitchFamily="34" charset="0"/>
              </a:rPr>
              <a:t>of complaint </a:t>
            </a:r>
            <a:r>
              <a:rPr lang="en-US" sz="1400" dirty="0">
                <a:latin typeface="Univers for KPMG Light" panose="020B0403020202020204" pitchFamily="34" charset="0"/>
              </a:rPr>
              <a:t>to each Respondent individually through RPAD (Registered Post Acknowledgment Due) / Speed Post and submit Hardcopies of Complaint in three sets to the Authority along with declaration of service to Respondent / Respondents</a:t>
            </a:r>
            <a:endParaRPr lang="en-US" sz="1400" b="1" dirty="0" smtClean="0">
              <a:solidFill>
                <a:srgbClr val="00BBEE"/>
              </a:solidFill>
            </a:endParaRPr>
          </a:p>
          <a:p>
            <a:pPr marL="2060575" indent="-2060575">
              <a:lnSpc>
                <a:spcPct val="120000"/>
              </a:lnSpc>
              <a:spcAft>
                <a:spcPts val="1000"/>
              </a:spcAft>
            </a:pPr>
            <a:r>
              <a:rPr lang="en-US" sz="1400" dirty="0">
                <a:solidFill>
                  <a:srgbClr val="000000"/>
                </a:solidFill>
              </a:rPr>
              <a:t>	</a:t>
            </a: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805427" y="8620"/>
            <a:ext cx="936104" cy="936104"/>
          </a:xfrm>
          <a:prstGeom prst="rect">
            <a:avLst/>
          </a:prstGeom>
        </p:spPr>
      </p:pic>
    </p:spTree>
    <p:extLst>
      <p:ext uri="{BB962C8B-B14F-4D97-AF65-F5344CB8AC3E}">
        <p14:creationId xmlns:p14="http://schemas.microsoft.com/office/powerpoint/2010/main" xmlns="" val="30487828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Index</a:t>
            </a:r>
            <a:endParaRPr lang="en-US" dirty="0"/>
          </a:p>
        </p:txBody>
      </p:sp>
      <p:grpSp>
        <p:nvGrpSpPr>
          <p:cNvPr id="6" name="Group 20"/>
          <p:cNvGrpSpPr>
            <a:grpSpLocks/>
          </p:cNvGrpSpPr>
          <p:nvPr/>
        </p:nvGrpSpPr>
        <p:grpSpPr bwMode="auto">
          <a:xfrm>
            <a:off x="-316594" y="1029108"/>
            <a:ext cx="5042610" cy="4866258"/>
            <a:chOff x="-488845" y="770025"/>
            <a:chExt cx="4706349" cy="4793964"/>
          </a:xfrm>
        </p:grpSpPr>
        <p:pic>
          <p:nvPicPr>
            <p:cNvPr id="7" name="Picture 3" descr="det_agend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8845" y="770025"/>
              <a:ext cx="4706349" cy="47939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rgbClr val="000000"/>
                  </a:solidFill>
                  <a:miter lim="800000"/>
                  <a:headEnd/>
                  <a:tailEnd/>
                </a14:hiddenLine>
              </a:ext>
            </a:extLst>
          </p:spPr>
        </p:pic>
        <p:sp>
          <p:nvSpPr>
            <p:cNvPr id="8" name="Oval 5"/>
            <p:cNvSpPr>
              <a:spLocks noChangeArrowheads="1"/>
            </p:cNvSpPr>
            <p:nvPr/>
          </p:nvSpPr>
          <p:spPr bwMode="auto">
            <a:xfrm>
              <a:off x="1436385" y="3311103"/>
              <a:ext cx="246888" cy="246888"/>
            </a:xfrm>
            <a:prstGeom prst="ellipse">
              <a:avLst/>
            </a:prstGeom>
            <a:solidFill>
              <a:schemeClr val="accent1"/>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lnSpc>
                  <a:spcPct val="80000"/>
                </a:lnSpc>
                <a:defRPr/>
              </a:pPr>
              <a:endParaRPr lang="en-GB"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Univers for KPMG" panose="020B0603020202020204" pitchFamily="34" charset="0"/>
              </a:endParaRPr>
            </a:p>
          </p:txBody>
        </p:sp>
        <p:sp>
          <p:nvSpPr>
            <p:cNvPr id="9" name="Oval 5"/>
            <p:cNvSpPr>
              <a:spLocks noChangeArrowheads="1"/>
            </p:cNvSpPr>
            <p:nvPr/>
          </p:nvSpPr>
          <p:spPr bwMode="auto">
            <a:xfrm>
              <a:off x="2893424" y="4489369"/>
              <a:ext cx="246888" cy="246888"/>
            </a:xfrm>
            <a:prstGeom prst="ellipse">
              <a:avLst/>
            </a:prstGeom>
            <a:solidFill>
              <a:schemeClr val="accent1"/>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lnSpc>
                  <a:spcPct val="80000"/>
                </a:lnSpc>
                <a:defRPr/>
              </a:pPr>
              <a:endParaRPr lang="en-GB"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Univers for KPMG" panose="020B0603020202020204" pitchFamily="34" charset="0"/>
              </a:endParaRPr>
            </a:p>
          </p:txBody>
        </p:sp>
        <p:sp>
          <p:nvSpPr>
            <p:cNvPr id="10" name="Oval 5"/>
            <p:cNvSpPr>
              <a:spLocks noChangeArrowheads="1"/>
            </p:cNvSpPr>
            <p:nvPr/>
          </p:nvSpPr>
          <p:spPr bwMode="auto">
            <a:xfrm>
              <a:off x="2088616" y="3930093"/>
              <a:ext cx="246888" cy="246888"/>
            </a:xfrm>
            <a:prstGeom prst="ellipse">
              <a:avLst/>
            </a:prstGeom>
            <a:solidFill>
              <a:schemeClr val="accent1"/>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lnSpc>
                  <a:spcPct val="80000"/>
                </a:lnSpc>
                <a:defRPr/>
              </a:pPr>
              <a:endParaRPr lang="en-GB"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Univers for KPMG" panose="020B0603020202020204" pitchFamily="34" charset="0"/>
              </a:endParaRPr>
            </a:p>
          </p:txBody>
        </p:sp>
      </p:grpSp>
      <p:sp>
        <p:nvSpPr>
          <p:cNvPr id="11" name="Oval 5"/>
          <p:cNvSpPr>
            <a:spLocks noChangeArrowheads="1"/>
          </p:cNvSpPr>
          <p:nvPr/>
        </p:nvSpPr>
        <p:spPr bwMode="auto">
          <a:xfrm>
            <a:off x="599248" y="1876521"/>
            <a:ext cx="246888" cy="246888"/>
          </a:xfrm>
          <a:prstGeom prst="ellipse">
            <a:avLst/>
          </a:prstGeom>
          <a:solidFill>
            <a:schemeClr val="accent1"/>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lnSpc>
                <a:spcPct val="80000"/>
              </a:lnSpc>
              <a:defRPr/>
            </a:pPr>
            <a:endParaRPr lang="en-GB"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2" name="Rectangle 32"/>
          <p:cNvSpPr>
            <a:spLocks noChangeArrowheads="1"/>
          </p:cNvSpPr>
          <p:nvPr/>
        </p:nvSpPr>
        <p:spPr bwMode="auto">
          <a:xfrm>
            <a:off x="2445022" y="3577831"/>
            <a:ext cx="5791200" cy="289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0" hangingPunct="0">
              <a:lnSpc>
                <a:spcPct val="80000"/>
              </a:lnSpc>
            </a:pPr>
            <a:r>
              <a:rPr lang="en-US" sz="1600" dirty="0">
                <a:solidFill>
                  <a:srgbClr val="000000"/>
                </a:solidFill>
                <a:latin typeface="Univers for KPMG" panose="020B0603020202020204" pitchFamily="34" charset="0"/>
                <a:cs typeface="Times New Roman" pitchFamily="18" charset="0"/>
              </a:rPr>
              <a:t>4</a:t>
            </a:r>
            <a:r>
              <a:rPr lang="en-US" sz="1600" dirty="0" smtClean="0">
                <a:solidFill>
                  <a:srgbClr val="000000"/>
                </a:solidFill>
                <a:latin typeface="Univers for KPMG" panose="020B0603020202020204" pitchFamily="34" charset="0"/>
                <a:cs typeface="Times New Roman" pitchFamily="18" charset="0"/>
              </a:rPr>
              <a:t>. Financial Discipline, Accountability &amp; Compliance</a:t>
            </a:r>
            <a:endParaRPr lang="en-US" dirty="0">
              <a:latin typeface="Univers for KPMG" panose="020B0603020202020204" pitchFamily="34" charset="0"/>
              <a:cs typeface="Times New Roman" pitchFamily="18" charset="0"/>
            </a:endParaRPr>
          </a:p>
        </p:txBody>
      </p:sp>
      <p:sp>
        <p:nvSpPr>
          <p:cNvPr id="13" name="Oval 5"/>
          <p:cNvSpPr>
            <a:spLocks noChangeArrowheads="1"/>
          </p:cNvSpPr>
          <p:nvPr/>
        </p:nvSpPr>
        <p:spPr bwMode="auto">
          <a:xfrm>
            <a:off x="4016896" y="5337212"/>
            <a:ext cx="246923" cy="246903"/>
          </a:xfrm>
          <a:prstGeom prst="ellipse">
            <a:avLst/>
          </a:prstGeom>
          <a:solidFill>
            <a:schemeClr val="accent1"/>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lnSpc>
                <a:spcPct val="80000"/>
              </a:lnSpc>
              <a:defRPr/>
            </a:pPr>
            <a:endParaRPr lang="en-GB"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7" name="Rectangle 32"/>
          <p:cNvSpPr>
            <a:spLocks noChangeArrowheads="1"/>
          </p:cNvSpPr>
          <p:nvPr/>
        </p:nvSpPr>
        <p:spPr bwMode="auto">
          <a:xfrm>
            <a:off x="3787824" y="4821770"/>
            <a:ext cx="6781800" cy="289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eaLnBrk="0" hangingPunct="0">
              <a:lnSpc>
                <a:spcPct val="80000"/>
              </a:lnSpc>
            </a:pPr>
            <a:r>
              <a:rPr lang="en-US" sz="1600" dirty="0">
                <a:solidFill>
                  <a:srgbClr val="000000"/>
                </a:solidFill>
                <a:latin typeface="Univers for KPMG" panose="020B0603020202020204" pitchFamily="34" charset="0"/>
                <a:cs typeface="Times New Roman" pitchFamily="18" charset="0"/>
              </a:rPr>
              <a:t>6. </a:t>
            </a:r>
            <a:r>
              <a:rPr lang="en-US" sz="1600" dirty="0" smtClean="0">
                <a:solidFill>
                  <a:srgbClr val="000000"/>
                </a:solidFill>
                <a:latin typeface="Univers for KPMG" panose="020B0603020202020204" pitchFamily="34" charset="0"/>
                <a:cs typeface="Times New Roman" pitchFamily="18" charset="0"/>
              </a:rPr>
              <a:t>Filing of Complaints</a:t>
            </a:r>
            <a:endParaRPr lang="en-US" sz="1600" dirty="0">
              <a:solidFill>
                <a:srgbClr val="000000"/>
              </a:solidFill>
              <a:latin typeface="Univers for KPMG" panose="020B0603020202020204" pitchFamily="34" charset="0"/>
              <a:cs typeface="Times New Roman" pitchFamily="18" charset="0"/>
            </a:endParaRPr>
          </a:p>
        </p:txBody>
      </p:sp>
      <p:sp>
        <p:nvSpPr>
          <p:cNvPr id="18" name="Rectangle 32"/>
          <p:cNvSpPr>
            <a:spLocks noChangeArrowheads="1"/>
          </p:cNvSpPr>
          <p:nvPr/>
        </p:nvSpPr>
        <p:spPr bwMode="auto">
          <a:xfrm>
            <a:off x="1938909" y="3000853"/>
            <a:ext cx="2870075" cy="289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eaLnBrk="0" hangingPunct="0">
              <a:lnSpc>
                <a:spcPct val="80000"/>
              </a:lnSpc>
            </a:pPr>
            <a:r>
              <a:rPr lang="en-US" sz="1600" dirty="0" smtClean="0">
                <a:solidFill>
                  <a:srgbClr val="000000"/>
                </a:solidFill>
                <a:latin typeface="Univers for KPMG" panose="020B0603020202020204" pitchFamily="34" charset="0"/>
                <a:cs typeface="Times New Roman" pitchFamily="18" charset="0"/>
              </a:rPr>
              <a:t>3. Key Components</a:t>
            </a:r>
            <a:endParaRPr lang="en-US" dirty="0">
              <a:latin typeface="Univers for KPMG" panose="020B0603020202020204" pitchFamily="34" charset="0"/>
              <a:cs typeface="Times New Roman" pitchFamily="18" charset="0"/>
            </a:endParaRPr>
          </a:p>
        </p:txBody>
      </p:sp>
      <p:sp>
        <p:nvSpPr>
          <p:cNvPr id="19" name="Rectangle 32"/>
          <p:cNvSpPr>
            <a:spLocks noChangeArrowheads="1"/>
          </p:cNvSpPr>
          <p:nvPr/>
        </p:nvSpPr>
        <p:spPr bwMode="auto">
          <a:xfrm>
            <a:off x="1525189" y="2470141"/>
            <a:ext cx="7872860" cy="289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eaLnBrk="0" hangingPunct="0">
              <a:lnSpc>
                <a:spcPct val="80000"/>
              </a:lnSpc>
            </a:pPr>
            <a:r>
              <a:rPr lang="en-US" sz="1600" dirty="0">
                <a:solidFill>
                  <a:srgbClr val="000000"/>
                </a:solidFill>
                <a:latin typeface="Univers for KPMG" panose="020B0603020202020204" pitchFamily="34" charset="0"/>
                <a:cs typeface="Times New Roman" pitchFamily="18" charset="0"/>
              </a:rPr>
              <a:t>2. Jurisdiction</a:t>
            </a:r>
          </a:p>
        </p:txBody>
      </p:sp>
      <p:sp>
        <p:nvSpPr>
          <p:cNvPr id="20" name="Rectangle 32"/>
          <p:cNvSpPr>
            <a:spLocks noChangeArrowheads="1"/>
          </p:cNvSpPr>
          <p:nvPr/>
        </p:nvSpPr>
        <p:spPr bwMode="auto">
          <a:xfrm>
            <a:off x="1197024" y="1849970"/>
            <a:ext cx="7872860" cy="289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eaLnBrk="0" hangingPunct="0">
              <a:lnSpc>
                <a:spcPct val="80000"/>
              </a:lnSpc>
            </a:pPr>
            <a:r>
              <a:rPr lang="en-US" sz="1600" dirty="0" smtClean="0">
                <a:solidFill>
                  <a:srgbClr val="000000"/>
                </a:solidFill>
                <a:latin typeface="Univers for KPMG" panose="020B0603020202020204" pitchFamily="34" charset="0"/>
                <a:cs typeface="Times New Roman" pitchFamily="18" charset="0"/>
              </a:rPr>
              <a:t>1. Introduction to MahaRERA</a:t>
            </a:r>
            <a:endParaRPr lang="en-US" dirty="0">
              <a:latin typeface="Univers for KPMG" panose="020B0603020202020204" pitchFamily="34" charset="0"/>
              <a:cs typeface="Times New Roman" pitchFamily="18" charset="0"/>
            </a:endParaRPr>
          </a:p>
        </p:txBody>
      </p:sp>
      <p:sp>
        <p:nvSpPr>
          <p:cNvPr id="21" name="Oval 5"/>
          <p:cNvSpPr>
            <a:spLocks noChangeArrowheads="1"/>
          </p:cNvSpPr>
          <p:nvPr/>
        </p:nvSpPr>
        <p:spPr bwMode="auto">
          <a:xfrm>
            <a:off x="797736" y="2512563"/>
            <a:ext cx="246888" cy="246888"/>
          </a:xfrm>
          <a:prstGeom prst="ellipse">
            <a:avLst/>
          </a:prstGeom>
          <a:solidFill>
            <a:schemeClr val="accent1"/>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lnSpc>
                <a:spcPct val="80000"/>
              </a:lnSpc>
              <a:defRPr/>
            </a:pPr>
            <a:endParaRPr lang="en-GB"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2" name="Oval 5"/>
          <p:cNvSpPr>
            <a:spLocks noChangeArrowheads="1"/>
          </p:cNvSpPr>
          <p:nvPr/>
        </p:nvSpPr>
        <p:spPr bwMode="auto">
          <a:xfrm>
            <a:off x="1187435" y="3066132"/>
            <a:ext cx="246888" cy="246888"/>
          </a:xfrm>
          <a:prstGeom prst="ellipse">
            <a:avLst/>
          </a:prstGeom>
          <a:solidFill>
            <a:schemeClr val="accent1"/>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lnSpc>
                <a:spcPct val="80000"/>
              </a:lnSpc>
              <a:defRPr/>
            </a:pPr>
            <a:endParaRPr lang="en-GB"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3" name="Rectangle 32"/>
          <p:cNvSpPr>
            <a:spLocks noChangeArrowheads="1"/>
          </p:cNvSpPr>
          <p:nvPr/>
        </p:nvSpPr>
        <p:spPr bwMode="auto">
          <a:xfrm>
            <a:off x="3121446" y="4150289"/>
            <a:ext cx="5791200" cy="486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0" hangingPunct="0">
              <a:lnSpc>
                <a:spcPct val="80000"/>
              </a:lnSpc>
            </a:pPr>
            <a:r>
              <a:rPr lang="en-US" sz="1600" dirty="0">
                <a:solidFill>
                  <a:srgbClr val="000000"/>
                </a:solidFill>
                <a:latin typeface="Univers for KPMG" panose="020B0603020202020204" pitchFamily="34" charset="0"/>
                <a:cs typeface="Times New Roman" pitchFamily="18" charset="0"/>
              </a:rPr>
              <a:t>5</a:t>
            </a:r>
            <a:r>
              <a:rPr lang="en-US" sz="1600" dirty="0" smtClean="0">
                <a:solidFill>
                  <a:srgbClr val="000000"/>
                </a:solidFill>
                <a:latin typeface="Univers for KPMG" panose="020B0603020202020204" pitchFamily="34" charset="0"/>
                <a:cs typeface="Times New Roman" pitchFamily="18" charset="0"/>
              </a:rPr>
              <a:t>. Citizen Centricity and Transparency</a:t>
            </a:r>
          </a:p>
          <a:p>
            <a:pPr eaLnBrk="0" hangingPunct="0">
              <a:lnSpc>
                <a:spcPct val="80000"/>
              </a:lnSpc>
            </a:pPr>
            <a:endParaRPr lang="en-US" sz="1600" dirty="0" smtClean="0">
              <a:solidFill>
                <a:srgbClr val="000000"/>
              </a:solidFill>
              <a:latin typeface="Univers for KPMG" panose="020B0603020202020204" pitchFamily="34" charset="0"/>
              <a:cs typeface="Times New Roman" pitchFamily="18" charset="0"/>
            </a:endParaRPr>
          </a:p>
        </p:txBody>
      </p:sp>
      <p:sp>
        <p:nvSpPr>
          <p:cNvPr id="26" name="Oval 5"/>
          <p:cNvSpPr>
            <a:spLocks noChangeArrowheads="1"/>
          </p:cNvSpPr>
          <p:nvPr/>
        </p:nvSpPr>
        <p:spPr bwMode="auto">
          <a:xfrm>
            <a:off x="4666011" y="5893535"/>
            <a:ext cx="246923" cy="246903"/>
          </a:xfrm>
          <a:prstGeom prst="ellipse">
            <a:avLst/>
          </a:prstGeom>
          <a:solidFill>
            <a:schemeClr val="accent1"/>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lnSpc>
                <a:spcPct val="80000"/>
              </a:lnSpc>
              <a:defRPr/>
            </a:pPr>
            <a:endParaRPr lang="en-GB"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24" name="Picture 2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929997" y="93004"/>
            <a:ext cx="936104" cy="936104"/>
          </a:xfrm>
          <a:prstGeom prst="rect">
            <a:avLst/>
          </a:prstGeom>
        </p:spPr>
      </p:pic>
      <p:sp>
        <p:nvSpPr>
          <p:cNvPr id="27" name="Rectangle 32"/>
          <p:cNvSpPr>
            <a:spLocks noChangeArrowheads="1"/>
          </p:cNvSpPr>
          <p:nvPr/>
        </p:nvSpPr>
        <p:spPr bwMode="auto">
          <a:xfrm>
            <a:off x="4666011" y="5316008"/>
            <a:ext cx="6781800" cy="289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eaLnBrk="0" hangingPunct="0">
              <a:lnSpc>
                <a:spcPct val="80000"/>
              </a:lnSpc>
            </a:pPr>
            <a:r>
              <a:rPr lang="en-US" sz="1600" dirty="0">
                <a:solidFill>
                  <a:srgbClr val="000000"/>
                </a:solidFill>
                <a:latin typeface="Univers for KPMG" panose="020B0603020202020204" pitchFamily="34" charset="0"/>
                <a:cs typeface="Times New Roman" pitchFamily="18" charset="0"/>
              </a:rPr>
              <a:t>7</a:t>
            </a:r>
            <a:r>
              <a:rPr lang="en-US" sz="1600" dirty="0" smtClean="0">
                <a:solidFill>
                  <a:srgbClr val="000000"/>
                </a:solidFill>
                <a:latin typeface="Univers for KPMG" panose="020B0603020202020204" pitchFamily="34" charset="0"/>
                <a:cs typeface="Times New Roman" pitchFamily="18" charset="0"/>
              </a:rPr>
              <a:t>. FAQs</a:t>
            </a:r>
            <a:endParaRPr lang="en-US" sz="1600" dirty="0">
              <a:solidFill>
                <a:srgbClr val="000000"/>
              </a:solidFill>
              <a:latin typeface="Univers for KPMG" panose="020B0603020202020204" pitchFamily="34" charset="0"/>
              <a:cs typeface="Times New Roman" pitchFamily="18" charset="0"/>
            </a:endParaRPr>
          </a:p>
        </p:txBody>
      </p:sp>
      <p:sp>
        <p:nvSpPr>
          <p:cNvPr id="28" name="Rectangle 32"/>
          <p:cNvSpPr>
            <a:spLocks noChangeArrowheads="1"/>
          </p:cNvSpPr>
          <p:nvPr/>
        </p:nvSpPr>
        <p:spPr bwMode="auto">
          <a:xfrm>
            <a:off x="5210133" y="5851128"/>
            <a:ext cx="6781800" cy="289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eaLnBrk="0" hangingPunct="0">
              <a:lnSpc>
                <a:spcPct val="80000"/>
              </a:lnSpc>
            </a:pPr>
            <a:r>
              <a:rPr lang="en-US" sz="1600" dirty="0" smtClean="0">
                <a:solidFill>
                  <a:srgbClr val="000000"/>
                </a:solidFill>
                <a:latin typeface="Univers for KPMG" panose="020B0603020202020204" pitchFamily="34" charset="0"/>
                <a:cs typeface="Times New Roman" pitchFamily="18" charset="0"/>
              </a:rPr>
              <a:t>8. Complaint IT Application</a:t>
            </a:r>
            <a:endParaRPr lang="en-US" sz="1600" dirty="0">
              <a:solidFill>
                <a:srgbClr val="000000"/>
              </a:solidFill>
              <a:latin typeface="Univers for KPMG" panose="020B0603020202020204" pitchFamily="34" charset="0"/>
              <a:cs typeface="Times New Roman" pitchFamily="18" charset="0"/>
            </a:endParaRPr>
          </a:p>
        </p:txBody>
      </p:sp>
    </p:spTree>
    <p:extLst>
      <p:ext uri="{BB962C8B-B14F-4D97-AF65-F5344CB8AC3E}">
        <p14:creationId xmlns:p14="http://schemas.microsoft.com/office/powerpoint/2010/main" xmlns="" val="22986368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Filing of Complaints</a:t>
            </a:r>
            <a:endParaRPr lang="en-US" dirty="0"/>
          </a:p>
        </p:txBody>
      </p:sp>
      <p:sp>
        <p:nvSpPr>
          <p:cNvPr id="4" name="Rounded Rectangle 3"/>
          <p:cNvSpPr/>
          <p:nvPr/>
        </p:nvSpPr>
        <p:spPr bwMode="auto">
          <a:xfrm>
            <a:off x="207694" y="1246526"/>
            <a:ext cx="9533837" cy="758905"/>
          </a:xfrm>
          <a:prstGeom prst="roundRect">
            <a:avLst/>
          </a:prstGeom>
          <a:noFill/>
          <a:ln w="9525" cap="flat" cmpd="sng" algn="ctr">
            <a:noFill/>
            <a:prstDash val="solid"/>
            <a:round/>
            <a:headEnd type="none" w="med" len="med"/>
            <a:tailEnd type="none" w="med" len="med"/>
          </a:ln>
          <a:effectLst/>
        </p:spPr>
        <p:txBody>
          <a:bodyPr vert="horz" wrap="square" lIns="63500" tIns="0" rIns="64800" bIns="0" numCol="1" rtlCol="0" anchor="t" anchorCtr="0" compatLnSpc="1">
            <a:prstTxWarp prst="textNoShape">
              <a:avLst/>
            </a:prstTxWarp>
          </a:bodyPr>
          <a:lstStyle/>
          <a:p>
            <a:pPr marL="2060575" indent="-2060575">
              <a:lnSpc>
                <a:spcPct val="120000"/>
              </a:lnSpc>
              <a:spcAft>
                <a:spcPts val="1000"/>
              </a:spcAft>
            </a:pPr>
            <a:r>
              <a:rPr lang="en-US" sz="1400" b="1" dirty="0" smtClean="0">
                <a:solidFill>
                  <a:srgbClr val="00BBEE"/>
                </a:solidFill>
                <a:latin typeface="Univers for KPMG Light" panose="020B0403020202020204" pitchFamily="34" charset="0"/>
              </a:rPr>
              <a:t>Time limit for disposal: 	</a:t>
            </a:r>
            <a:r>
              <a:rPr lang="en-US" sz="1400" dirty="0" smtClean="0">
                <a:solidFill>
                  <a:srgbClr val="000000"/>
                </a:solidFill>
                <a:latin typeface="Univers for KPMG Light" panose="020B0403020202020204" pitchFamily="34" charset="0"/>
              </a:rPr>
              <a:t>Complaints </a:t>
            </a:r>
            <a:r>
              <a:rPr lang="en-US" sz="1400" dirty="0">
                <a:solidFill>
                  <a:srgbClr val="000000"/>
                </a:solidFill>
                <a:latin typeface="Univers for KPMG Light" panose="020B0403020202020204" pitchFamily="34" charset="0"/>
              </a:rPr>
              <a:t>should be disposed off as expeditiously as possible but not later than sixty days from the date of filing the same. However, where it cannot be disposed of during the said period, the Real Estate Regulatory Authority is required to record its reasons for the same</a:t>
            </a:r>
            <a:r>
              <a:rPr lang="en-US" sz="1400" dirty="0" smtClean="0">
                <a:solidFill>
                  <a:srgbClr val="000000"/>
                </a:solidFill>
                <a:latin typeface="Univers for KPMG Light" panose="020B0403020202020204" pitchFamily="34" charset="0"/>
              </a:rPr>
              <a:t>.</a:t>
            </a:r>
          </a:p>
          <a:p>
            <a:pPr marL="2060575" indent="-2060575">
              <a:lnSpc>
                <a:spcPct val="120000"/>
              </a:lnSpc>
              <a:spcAft>
                <a:spcPts val="1000"/>
              </a:spcAft>
            </a:pPr>
            <a:r>
              <a:rPr lang="en-US" sz="1400" b="1" dirty="0">
                <a:solidFill>
                  <a:srgbClr val="00BBEE"/>
                </a:solidFill>
                <a:latin typeface="Univers for KPMG Light" panose="020B0403020202020204" pitchFamily="34" charset="0"/>
              </a:rPr>
              <a:t>Appeal Procedure</a:t>
            </a:r>
            <a:r>
              <a:rPr lang="en-US" sz="1400" dirty="0">
                <a:solidFill>
                  <a:srgbClr val="000000"/>
                </a:solidFill>
                <a:latin typeface="Univers for KPMG Light" panose="020B0403020202020204" pitchFamily="34" charset="0"/>
              </a:rPr>
              <a:t>	Any person aggrieved by any direction or decision or order made by MahaRERA </a:t>
            </a:r>
            <a:r>
              <a:rPr lang="en-US" sz="1400" dirty="0" smtClean="0">
                <a:solidFill>
                  <a:srgbClr val="000000"/>
                </a:solidFill>
                <a:latin typeface="Univers for KPMG Light" panose="020B0403020202020204" pitchFamily="34" charset="0"/>
              </a:rPr>
              <a:t>may </a:t>
            </a:r>
            <a:r>
              <a:rPr lang="en-US" sz="1400" dirty="0">
                <a:solidFill>
                  <a:srgbClr val="000000"/>
                </a:solidFill>
                <a:latin typeface="Univers for KPMG Light" panose="020B0403020202020204" pitchFamily="34" charset="0"/>
              </a:rPr>
              <a:t>file an appeal before the Appellate </a:t>
            </a:r>
            <a:r>
              <a:rPr lang="en-US" sz="1400" dirty="0" smtClean="0">
                <a:solidFill>
                  <a:srgbClr val="000000"/>
                </a:solidFill>
                <a:latin typeface="Univers for KPMG Light" panose="020B0403020202020204" pitchFamily="34" charset="0"/>
              </a:rPr>
              <a:t>Tribunal</a:t>
            </a:r>
            <a:r>
              <a:rPr lang="en-US" sz="1400" dirty="0">
                <a:solidFill>
                  <a:srgbClr val="000000"/>
                </a:solidFill>
                <a:latin typeface="Univers for KPMG Light" panose="020B0403020202020204" pitchFamily="34" charset="0"/>
              </a:rPr>
              <a:t>. </a:t>
            </a:r>
            <a:r>
              <a:rPr lang="en-US" sz="1400" dirty="0" smtClean="0">
                <a:solidFill>
                  <a:srgbClr val="000000"/>
                </a:solidFill>
                <a:latin typeface="Univers for KPMG Light" panose="020B0403020202020204" pitchFamily="34" charset="0"/>
              </a:rPr>
              <a:t>If he/she is further not satisfied, they may file an appeal in </a:t>
            </a:r>
            <a:r>
              <a:rPr lang="en-US" sz="1400" dirty="0">
                <a:solidFill>
                  <a:srgbClr val="000000"/>
                </a:solidFill>
                <a:latin typeface="Univers for KPMG Light" panose="020B0403020202020204" pitchFamily="34" charset="0"/>
              </a:rPr>
              <a:t>H</a:t>
            </a:r>
            <a:r>
              <a:rPr lang="en-US" sz="1400" dirty="0" smtClean="0">
                <a:solidFill>
                  <a:srgbClr val="000000"/>
                </a:solidFill>
                <a:latin typeface="Univers for KPMG Light" panose="020B0403020202020204" pitchFamily="34" charset="0"/>
              </a:rPr>
              <a:t>igh Court.</a:t>
            </a:r>
          </a:p>
          <a:p>
            <a:pPr marL="2060575" indent="-2060575">
              <a:lnSpc>
                <a:spcPct val="120000"/>
              </a:lnSpc>
              <a:spcAft>
                <a:spcPts val="1000"/>
              </a:spcAft>
            </a:pPr>
            <a:endParaRPr lang="en-US" sz="1400" dirty="0">
              <a:solidFill>
                <a:srgbClr val="000000"/>
              </a:solidFill>
              <a:latin typeface="Univers for KPMG Light" panose="020B0403020202020204" pitchFamily="34" charset="0"/>
            </a:endParaRPr>
          </a:p>
          <a:p>
            <a:pPr marL="2060575" indent="-2060575">
              <a:lnSpc>
                <a:spcPct val="120000"/>
              </a:lnSpc>
              <a:spcAft>
                <a:spcPts val="1000"/>
              </a:spcAft>
            </a:pPr>
            <a:endParaRPr lang="en-US" sz="1400" dirty="0">
              <a:solidFill>
                <a:srgbClr val="000000"/>
              </a:solidFill>
              <a:latin typeface="Univers for KPMG Light" panose="020B0403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805427" y="8620"/>
            <a:ext cx="936104" cy="936104"/>
          </a:xfrm>
          <a:prstGeom prst="rect">
            <a:avLst/>
          </a:prstGeom>
        </p:spPr>
      </p:pic>
    </p:spTree>
    <p:extLst>
      <p:ext uri="{BB962C8B-B14F-4D97-AF65-F5344CB8AC3E}">
        <p14:creationId xmlns:p14="http://schemas.microsoft.com/office/powerpoint/2010/main" xmlns="" val="21621276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sz="1400" b="1" u="sng" dirty="0" smtClean="0">
                <a:latin typeface="Univers for KPMG" panose="020B0603020202020204" pitchFamily="34" charset="0"/>
              </a:rPr>
              <a:t>Which </a:t>
            </a:r>
            <a:r>
              <a:rPr lang="en-US" sz="1400" b="1" u="sng" dirty="0">
                <a:latin typeface="Univers for KPMG" panose="020B0603020202020204" pitchFamily="34" charset="0"/>
              </a:rPr>
              <a:t>areas of Maharashtra are included in the Planning Area as defined in the Act?</a:t>
            </a:r>
            <a:endParaRPr lang="en-US" sz="1400" u="sng" dirty="0">
              <a:latin typeface="Univers for KPMG" panose="020B0603020202020204" pitchFamily="34" charset="0"/>
            </a:endParaRPr>
          </a:p>
          <a:p>
            <a:pPr>
              <a:buNone/>
            </a:pPr>
            <a:r>
              <a:rPr lang="en-US" sz="1400" dirty="0">
                <a:latin typeface="Univers for KPMG" panose="020B0603020202020204" pitchFamily="34" charset="0"/>
              </a:rPr>
              <a:t>Ans: In accordance with notifications issued by Urban Development Department of Government of Maharashtra, MR &amp; TP Act is applicable to all the districts of Maharashtra. Hence, all areas of Maharashtra are included in Planning Area as defined in Section 2(zh) of the Act.</a:t>
            </a:r>
          </a:p>
          <a:p>
            <a:pPr marL="0" indent="0">
              <a:buNone/>
            </a:pPr>
            <a:r>
              <a:rPr lang="en-US" sz="1400" b="1" dirty="0" smtClean="0">
                <a:latin typeface="Univers for KPMG" panose="020B0603020202020204" pitchFamily="34" charset="0"/>
              </a:rPr>
              <a:t>Does </a:t>
            </a:r>
            <a:r>
              <a:rPr lang="en-US" sz="1400" b="1" dirty="0">
                <a:latin typeface="Univers for KPMG" panose="020B0603020202020204" pitchFamily="34" charset="0"/>
              </a:rPr>
              <a:t>the definition of ‘promoter’ include public bodies such as Development Authorities and Housing Boards?</a:t>
            </a:r>
            <a:endParaRPr lang="en-US" sz="1400" dirty="0">
              <a:latin typeface="Univers for KPMG" panose="020B0603020202020204" pitchFamily="34" charset="0"/>
            </a:endParaRPr>
          </a:p>
          <a:p>
            <a:pPr>
              <a:buNone/>
            </a:pPr>
            <a:r>
              <a:rPr lang="en-US" sz="1400" dirty="0">
                <a:latin typeface="Univers for KPMG" panose="020B0603020202020204" pitchFamily="34" charset="0"/>
              </a:rPr>
              <a:t>Ans: The Act covers all bodies (private and public) which develop real estate projects for sale to the general public. Section 2(zk) defines the term ‘promoter’ which includes both private and public real estate promoters. Thus, both Development Authorities and the Housing Boards, when involved in sale are covered under the Act</a:t>
            </a:r>
            <a:r>
              <a:rPr lang="en-US" sz="1400" dirty="0" smtClean="0">
                <a:latin typeface="Univers for KPMG" panose="020B0603020202020204" pitchFamily="34" charset="0"/>
              </a:rPr>
              <a:t>.</a:t>
            </a:r>
          </a:p>
          <a:p>
            <a:pPr marL="0" indent="0">
              <a:buNone/>
            </a:pPr>
            <a:r>
              <a:rPr lang="en-US" sz="1400" b="1" u="sng" dirty="0" smtClean="0">
                <a:latin typeface="Univers for KPMG" panose="020B0603020202020204" pitchFamily="34" charset="0"/>
              </a:rPr>
              <a:t>If </a:t>
            </a:r>
            <a:r>
              <a:rPr lang="en-US" sz="1400" b="1" u="sng" dirty="0">
                <a:latin typeface="Univers for KPMG" panose="020B0603020202020204" pitchFamily="34" charset="0"/>
              </a:rPr>
              <a:t>a real estate project has land area more than 500 </a:t>
            </a:r>
            <a:r>
              <a:rPr lang="en-US" sz="1400" b="1" u="sng" dirty="0" err="1">
                <a:latin typeface="Univers for KPMG" panose="020B0603020202020204" pitchFamily="34" charset="0"/>
              </a:rPr>
              <a:t>sqmts</a:t>
            </a:r>
            <a:r>
              <a:rPr lang="en-US" sz="1400" b="1" u="sng" dirty="0">
                <a:latin typeface="Univers for KPMG" panose="020B0603020202020204" pitchFamily="34" charset="0"/>
              </a:rPr>
              <a:t> but containing less than 8 apartments. Does </a:t>
            </a:r>
            <a:r>
              <a:rPr lang="en-US" sz="1400" b="1" u="sng" dirty="0" smtClean="0">
                <a:latin typeface="Univers for KPMG" panose="020B0603020202020204" pitchFamily="34" charset="0"/>
              </a:rPr>
              <a:t>it still </a:t>
            </a:r>
            <a:r>
              <a:rPr lang="en-US" sz="1400" b="1" u="sng" dirty="0">
                <a:latin typeface="Univers for KPMG" panose="020B0603020202020204" pitchFamily="34" charset="0"/>
              </a:rPr>
              <a:t>need to be registered?</a:t>
            </a:r>
          </a:p>
          <a:p>
            <a:pPr>
              <a:buNone/>
            </a:pPr>
            <a:r>
              <a:rPr lang="en-US" sz="1400" dirty="0">
                <a:latin typeface="Univers for KPMG" panose="020B0603020202020204" pitchFamily="34" charset="0"/>
              </a:rPr>
              <a:t>Ans. Yes.  Every real estate project which has land area more than 500 </a:t>
            </a:r>
            <a:r>
              <a:rPr lang="en-US" sz="1400" dirty="0" err="1">
                <a:latin typeface="Univers for KPMG" panose="020B0603020202020204" pitchFamily="34" charset="0"/>
              </a:rPr>
              <a:t>sqmts</a:t>
            </a:r>
            <a:r>
              <a:rPr lang="en-US" sz="1400" dirty="0">
                <a:latin typeface="Univers for KPMG" panose="020B0603020202020204" pitchFamily="34" charset="0"/>
              </a:rPr>
              <a:t> or has more than 8 apartments needs to be registered</a:t>
            </a:r>
          </a:p>
          <a:p>
            <a:pPr marL="0" indent="0">
              <a:buNone/>
            </a:pPr>
            <a:r>
              <a:rPr lang="en-US" sz="1400" b="1" dirty="0" smtClean="0">
                <a:latin typeface="Univers for KPMG" panose="020B0603020202020204" pitchFamily="34" charset="0"/>
              </a:rPr>
              <a:t>If </a:t>
            </a:r>
            <a:r>
              <a:rPr lang="en-US" sz="1400" b="1" dirty="0">
                <a:latin typeface="Univers for KPMG" panose="020B0603020202020204" pitchFamily="34" charset="0"/>
              </a:rPr>
              <a:t>a real estate project has land area less than 500 </a:t>
            </a:r>
            <a:r>
              <a:rPr lang="en-US" sz="1400" b="1" dirty="0" err="1">
                <a:latin typeface="Univers for KPMG" panose="020B0603020202020204" pitchFamily="34" charset="0"/>
              </a:rPr>
              <a:t>sqmts</a:t>
            </a:r>
            <a:r>
              <a:rPr lang="en-US" sz="1400" b="1" dirty="0">
                <a:latin typeface="Univers for KPMG" panose="020B0603020202020204" pitchFamily="34" charset="0"/>
              </a:rPr>
              <a:t> but contains more than 8 apartments. Does it still need to be registered?</a:t>
            </a:r>
          </a:p>
          <a:p>
            <a:pPr>
              <a:buNone/>
            </a:pPr>
            <a:r>
              <a:rPr lang="en-US" sz="1400" dirty="0">
                <a:latin typeface="Univers for KPMG" panose="020B0603020202020204" pitchFamily="34" charset="0"/>
              </a:rPr>
              <a:t>Ans. Yes.  Every real estate project which has land area more than 500 </a:t>
            </a:r>
            <a:r>
              <a:rPr lang="en-US" sz="1400" dirty="0" err="1">
                <a:latin typeface="Univers for KPMG" panose="020B0603020202020204" pitchFamily="34" charset="0"/>
              </a:rPr>
              <a:t>sqmts</a:t>
            </a:r>
            <a:r>
              <a:rPr lang="en-US" sz="1400" dirty="0">
                <a:latin typeface="Univers for KPMG" panose="020B0603020202020204" pitchFamily="34" charset="0"/>
              </a:rPr>
              <a:t> or has more than 8 apartments needs to be </a:t>
            </a:r>
            <a:r>
              <a:rPr lang="en-US" sz="1400" dirty="0" smtClean="0">
                <a:latin typeface="Univers for KPMG" panose="020B0603020202020204" pitchFamily="34" charset="0"/>
              </a:rPr>
              <a:t>registered</a:t>
            </a:r>
            <a:endParaRPr lang="en-US" sz="1400" dirty="0">
              <a:latin typeface="Univers for KPMG" panose="020B0603020202020204" pitchFamily="34" charset="0"/>
            </a:endParaRPr>
          </a:p>
        </p:txBody>
      </p:sp>
      <p:sp>
        <p:nvSpPr>
          <p:cNvPr id="3" name="Text Placeholder 2"/>
          <p:cNvSpPr>
            <a:spLocks noGrp="1"/>
          </p:cNvSpPr>
          <p:nvPr>
            <p:ph type="body" idx="13"/>
          </p:nvPr>
        </p:nvSpPr>
        <p:spPr/>
        <p:txBody>
          <a:bodyPr/>
          <a:lstStyle/>
          <a:p>
            <a:pPr lvl="0"/>
            <a:r>
              <a:rPr lang="en-US" dirty="0">
                <a:latin typeface="Univers for KPMG" panose="020B0603020202020204" pitchFamily="34" charset="0"/>
              </a:rPr>
              <a:t>General FAQs</a:t>
            </a:r>
          </a:p>
          <a:p>
            <a:endParaRPr lang="en-US" dirty="0">
              <a:latin typeface="Univers for KPMG" panose="020B0603020202020204" pitchFamily="34" charset="0"/>
            </a:endParaRPr>
          </a:p>
        </p:txBody>
      </p:sp>
      <p:sp>
        <p:nvSpPr>
          <p:cNvPr id="4" name="Title 3"/>
          <p:cNvSpPr>
            <a:spLocks noGrp="1"/>
          </p:cNvSpPr>
          <p:nvPr>
            <p:ph type="title"/>
          </p:nvPr>
        </p:nvSpPr>
        <p:spPr>
          <a:xfrm>
            <a:off x="200472" y="175192"/>
            <a:ext cx="6857928" cy="756085"/>
          </a:xfrm>
        </p:spPr>
        <p:txBody>
          <a:bodyPr/>
          <a:lstStyle/>
          <a:p>
            <a:r>
              <a:rPr lang="en-US" u="sng" dirty="0" smtClean="0"/>
              <a:t>Frequently Asked Questions(FAQs)</a:t>
            </a:r>
            <a:endParaRPr lang="en-US" dirty="0"/>
          </a:p>
        </p:txBody>
      </p:sp>
      <p:pic>
        <p:nvPicPr>
          <p:cNvPr id="5" name="Picture 2" descr="C:\Users\MHADA\Desktop\MahaRERA\MahaRERA Logo.jpg"/>
          <p:cNvPicPr>
            <a:picLocks noChangeAspect="1" noChangeArrowheads="1"/>
          </p:cNvPicPr>
          <p:nvPr/>
        </p:nvPicPr>
        <p:blipFill>
          <a:blip r:embed="rId3" cstate="print"/>
          <a:srcRect/>
          <a:stretch>
            <a:fillRect/>
          </a:stretch>
        </p:blipFill>
        <p:spPr bwMode="auto">
          <a:xfrm>
            <a:off x="8841432" y="0"/>
            <a:ext cx="1064568" cy="980729"/>
          </a:xfrm>
          <a:prstGeom prst="rect">
            <a:avLst/>
          </a:prstGeom>
          <a:noFill/>
        </p:spPr>
      </p:pic>
    </p:spTree>
    <p:extLst>
      <p:ext uri="{BB962C8B-B14F-4D97-AF65-F5344CB8AC3E}">
        <p14:creationId xmlns:p14="http://schemas.microsoft.com/office/powerpoint/2010/main" xmlns="" val="3128773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7014" y="1736813"/>
            <a:ext cx="9162184" cy="4392488"/>
          </a:xfrm>
          <a:solidFill>
            <a:schemeClr val="bg1"/>
          </a:solidFill>
        </p:spPr>
        <p:txBody>
          <a:bodyPr/>
          <a:lstStyle/>
          <a:p>
            <a:pPr>
              <a:buNone/>
            </a:pPr>
            <a:r>
              <a:rPr lang="en-US" sz="1400" b="1" dirty="0" smtClean="0">
                <a:latin typeface="Univers for KPMG" panose="020B0603020202020204" pitchFamily="34" charset="0"/>
              </a:rPr>
              <a:t>Does </a:t>
            </a:r>
            <a:r>
              <a:rPr lang="en-US" sz="1400" b="1" dirty="0">
                <a:latin typeface="Univers for KPMG" panose="020B0603020202020204" pitchFamily="34" charset="0"/>
              </a:rPr>
              <a:t>advertisement include solicitation by emails and sms? Is issuance of prospectus considered to be a case of ‘advertisement’?</a:t>
            </a:r>
            <a:endParaRPr lang="en-US" sz="1400" dirty="0">
              <a:latin typeface="Univers for KPMG" panose="020B0603020202020204" pitchFamily="34" charset="0"/>
            </a:endParaRPr>
          </a:p>
          <a:p>
            <a:pPr>
              <a:buNone/>
            </a:pPr>
            <a:r>
              <a:rPr lang="en-US" sz="1400" dirty="0">
                <a:latin typeface="Univers for KPMG" panose="020B0603020202020204" pitchFamily="34" charset="0"/>
              </a:rPr>
              <a:t>Ans: As per section 2(b), which defines ‘advertisement’, any medium adopted in soliciting for sale would be covered under the said definition, including sms and emails. Prospectus, which is intended for sale of apartment in real estate project, will also be covered.</a:t>
            </a:r>
          </a:p>
          <a:p>
            <a:pPr>
              <a:buNone/>
            </a:pPr>
            <a:endParaRPr lang="en-US" sz="1400" b="1" dirty="0" smtClean="0">
              <a:latin typeface="Univers for KPMG" panose="020B0603020202020204" pitchFamily="34" charset="0"/>
            </a:endParaRPr>
          </a:p>
          <a:p>
            <a:pPr>
              <a:buNone/>
            </a:pPr>
            <a:r>
              <a:rPr lang="en-US" sz="1400" b="1" dirty="0" smtClean="0">
                <a:latin typeface="Univers for KPMG" panose="020B0603020202020204" pitchFamily="34" charset="0"/>
              </a:rPr>
              <a:t>Can </a:t>
            </a:r>
            <a:r>
              <a:rPr lang="en-US" sz="1400" b="1" dirty="0">
                <a:latin typeface="Univers for KPMG" panose="020B0603020202020204" pitchFamily="34" charset="0"/>
              </a:rPr>
              <a:t>advertisement be issued for a new project after 1</a:t>
            </a:r>
            <a:r>
              <a:rPr lang="en-US" sz="1400" b="1" baseline="30000" dirty="0">
                <a:latin typeface="Univers for KPMG" panose="020B0603020202020204" pitchFamily="34" charset="0"/>
              </a:rPr>
              <a:t>st</a:t>
            </a:r>
            <a:r>
              <a:rPr lang="en-US" sz="1400" b="1" dirty="0">
                <a:latin typeface="Univers for KPMG" panose="020B0603020202020204" pitchFamily="34" charset="0"/>
              </a:rPr>
              <a:t> May, 2017 without registering the said project</a:t>
            </a:r>
            <a:r>
              <a:rPr lang="en-US" sz="1400" b="1" dirty="0" smtClean="0">
                <a:latin typeface="Univers for KPMG" panose="020B0603020202020204" pitchFamily="34" charset="0"/>
              </a:rPr>
              <a:t>?</a:t>
            </a:r>
            <a:r>
              <a:rPr lang="en-US" sz="1400" dirty="0" smtClean="0">
                <a:latin typeface="Univers for KPMG" panose="020B0603020202020204" pitchFamily="34" charset="0"/>
              </a:rPr>
              <a:t>    </a:t>
            </a:r>
          </a:p>
          <a:p>
            <a:pPr>
              <a:buNone/>
            </a:pPr>
            <a:r>
              <a:rPr lang="en-US" sz="1400" dirty="0" smtClean="0">
                <a:latin typeface="Univers for KPMG" panose="020B0603020202020204" pitchFamily="34" charset="0"/>
              </a:rPr>
              <a:t>Ans</a:t>
            </a:r>
            <a:r>
              <a:rPr lang="en-US" sz="1400" dirty="0">
                <a:latin typeface="Univers for KPMG" panose="020B0603020202020204" pitchFamily="34" charset="0"/>
              </a:rPr>
              <a:t>: No. The advertisement </a:t>
            </a:r>
            <a:r>
              <a:rPr lang="en-US" sz="1400" dirty="0" smtClean="0">
                <a:latin typeface="Univers for KPMG" panose="020B0603020202020204" pitchFamily="34" charset="0"/>
              </a:rPr>
              <a:t>issued, for a new project, after1st </a:t>
            </a:r>
            <a:r>
              <a:rPr lang="en-US" sz="1400" dirty="0">
                <a:latin typeface="Univers for KPMG" panose="020B0603020202020204" pitchFamily="34" charset="0"/>
              </a:rPr>
              <a:t>May 2017 must carry the MahaRERA Registration Number of the project</a:t>
            </a:r>
            <a:r>
              <a:rPr lang="en-US" sz="1400" dirty="0" smtClean="0">
                <a:latin typeface="Univers for KPMG" panose="020B0603020202020204" pitchFamily="34" charset="0"/>
              </a:rPr>
              <a:t>.</a:t>
            </a:r>
          </a:p>
          <a:p>
            <a:pPr>
              <a:buNone/>
            </a:pPr>
            <a:endParaRPr lang="en-US" sz="1400" b="1" dirty="0" smtClean="0">
              <a:latin typeface="Univers for KPMG" panose="020B0603020202020204" pitchFamily="34" charset="0"/>
            </a:endParaRPr>
          </a:p>
          <a:p>
            <a:pPr>
              <a:buNone/>
            </a:pPr>
            <a:r>
              <a:rPr lang="en-US" sz="1400" b="1" u="sng" dirty="0" smtClean="0">
                <a:latin typeface="Univers for KPMG" panose="020B0603020202020204" pitchFamily="34" charset="0"/>
              </a:rPr>
              <a:t>Does </a:t>
            </a:r>
            <a:r>
              <a:rPr lang="en-US" sz="1400" b="1" u="sng" dirty="0">
                <a:latin typeface="Univers for KPMG" panose="020B0603020202020204" pitchFamily="34" charset="0"/>
              </a:rPr>
              <a:t>the term ‘</a:t>
            </a:r>
            <a:r>
              <a:rPr lang="en-US" sz="1400" b="1" u="sng" dirty="0" err="1">
                <a:latin typeface="Univers for KPMG" panose="020B0603020202020204" pitchFamily="34" charset="0"/>
              </a:rPr>
              <a:t>allottee</a:t>
            </a:r>
            <a:r>
              <a:rPr lang="en-US" sz="1400" b="1" u="sng" dirty="0">
                <a:latin typeface="Univers for KPMG" panose="020B0603020202020204" pitchFamily="34" charset="0"/>
              </a:rPr>
              <a:t>’ include secondary sales?</a:t>
            </a:r>
            <a:endParaRPr lang="en-US" sz="1400" u="sng" dirty="0">
              <a:latin typeface="Univers for KPMG" panose="020B0603020202020204" pitchFamily="34" charset="0"/>
            </a:endParaRPr>
          </a:p>
          <a:p>
            <a:pPr>
              <a:buNone/>
            </a:pPr>
            <a:r>
              <a:rPr lang="en-US" sz="1400" dirty="0" err="1">
                <a:latin typeface="Univers for KPMG" panose="020B0603020202020204" pitchFamily="34" charset="0"/>
              </a:rPr>
              <a:t>Ans</a:t>
            </a:r>
            <a:r>
              <a:rPr lang="en-US" sz="1400" dirty="0">
                <a:latin typeface="Univers for KPMG" panose="020B0603020202020204" pitchFamily="34" charset="0"/>
              </a:rPr>
              <a:t>: As per section 2(d) an </a:t>
            </a:r>
            <a:r>
              <a:rPr lang="en-US" sz="1400" dirty="0" err="1">
                <a:latin typeface="Univers for KPMG" panose="020B0603020202020204" pitchFamily="34" charset="0"/>
              </a:rPr>
              <a:t>allottee</a:t>
            </a:r>
            <a:r>
              <a:rPr lang="en-US" sz="1400" dirty="0">
                <a:latin typeface="Univers for KPMG" panose="020B0603020202020204" pitchFamily="34" charset="0"/>
              </a:rPr>
              <a:t> includes a person who acquires the said ‘apartment / plot’ through transfer or sale, but does not include a person to whom such plot, apartment is given on rent. The Act doesn’t include rental projects, lease / leave and License deals</a:t>
            </a:r>
            <a:r>
              <a:rPr lang="en-US" sz="1400" b="1" dirty="0">
                <a:latin typeface="Univers for KPMG" panose="020B0603020202020204" pitchFamily="34" charset="0"/>
              </a:rPr>
              <a:t>.</a:t>
            </a:r>
            <a:endParaRPr lang="en-US" sz="1400" dirty="0">
              <a:latin typeface="Univers for KPMG" panose="020B0603020202020204" pitchFamily="34" charset="0"/>
            </a:endParaRPr>
          </a:p>
          <a:p>
            <a:pPr>
              <a:buNone/>
            </a:pPr>
            <a:endParaRPr lang="en-US" sz="1400" dirty="0">
              <a:latin typeface="Univers for KPMG" panose="020B0603020202020204" pitchFamily="34" charset="0"/>
            </a:endParaRPr>
          </a:p>
        </p:txBody>
      </p:sp>
      <p:sp>
        <p:nvSpPr>
          <p:cNvPr id="3" name="Text Placeholder 2"/>
          <p:cNvSpPr>
            <a:spLocks noGrp="1"/>
          </p:cNvSpPr>
          <p:nvPr>
            <p:ph type="body" idx="13"/>
          </p:nvPr>
        </p:nvSpPr>
        <p:spPr>
          <a:xfrm>
            <a:off x="507340" y="1090662"/>
            <a:ext cx="8891323" cy="538138"/>
          </a:xfrm>
        </p:spPr>
        <p:txBody>
          <a:bodyPr/>
          <a:lstStyle/>
          <a:p>
            <a:pPr lvl="0"/>
            <a:r>
              <a:rPr lang="en-US" dirty="0">
                <a:latin typeface="Univers for KPMG" panose="020B0603020202020204" pitchFamily="34" charset="0"/>
              </a:rPr>
              <a:t>General FAQs</a:t>
            </a:r>
          </a:p>
          <a:p>
            <a:endParaRPr lang="en-US" dirty="0">
              <a:latin typeface="Univers for KPMG" panose="020B0603020202020204" pitchFamily="34" charset="0"/>
            </a:endParaRPr>
          </a:p>
        </p:txBody>
      </p:sp>
      <p:sp>
        <p:nvSpPr>
          <p:cNvPr id="4" name="Title 3"/>
          <p:cNvSpPr>
            <a:spLocks noGrp="1"/>
          </p:cNvSpPr>
          <p:nvPr>
            <p:ph type="title"/>
          </p:nvPr>
        </p:nvSpPr>
        <p:spPr>
          <a:xfrm>
            <a:off x="200472" y="175192"/>
            <a:ext cx="6857928" cy="756085"/>
          </a:xfrm>
        </p:spPr>
        <p:txBody>
          <a:bodyPr/>
          <a:lstStyle/>
          <a:p>
            <a:r>
              <a:rPr lang="en-US" u="sng" dirty="0" smtClean="0"/>
              <a:t>Frequently Asked Questions(FAQs)</a:t>
            </a:r>
            <a:endParaRPr lang="en-US" dirty="0"/>
          </a:p>
        </p:txBody>
      </p:sp>
      <p:pic>
        <p:nvPicPr>
          <p:cNvPr id="5" name="Picture 2" descr="C:\Users\MHADA\Desktop\MahaRERA\MahaRERA Logo.jpg"/>
          <p:cNvPicPr>
            <a:picLocks noChangeAspect="1" noChangeArrowheads="1"/>
          </p:cNvPicPr>
          <p:nvPr/>
        </p:nvPicPr>
        <p:blipFill>
          <a:blip r:embed="rId3" cstate="print"/>
          <a:srcRect/>
          <a:stretch>
            <a:fillRect/>
          </a:stretch>
        </p:blipFill>
        <p:spPr bwMode="auto">
          <a:xfrm>
            <a:off x="8841432" y="0"/>
            <a:ext cx="1064568" cy="980729"/>
          </a:xfrm>
          <a:prstGeom prst="rect">
            <a:avLst/>
          </a:prstGeom>
          <a:noFill/>
        </p:spPr>
      </p:pic>
    </p:spTree>
    <p:extLst>
      <p:ext uri="{BB962C8B-B14F-4D97-AF65-F5344CB8AC3E}">
        <p14:creationId xmlns:p14="http://schemas.microsoft.com/office/powerpoint/2010/main" xmlns="" val="24683830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sz="1400" b="1" dirty="0">
                <a:latin typeface="Univers for KPMG" panose="020B0603020202020204" pitchFamily="34" charset="0"/>
              </a:rPr>
              <a:t>Is it permissible to sell parking to </a:t>
            </a:r>
            <a:r>
              <a:rPr lang="en-US" sz="1400" b="1" dirty="0" err="1">
                <a:latin typeface="Univers for KPMG" panose="020B0603020202020204" pitchFamily="34" charset="0"/>
              </a:rPr>
              <a:t>allottees</a:t>
            </a:r>
            <a:r>
              <a:rPr lang="en-US" sz="1400" b="1" dirty="0">
                <a:latin typeface="Univers for KPMG" panose="020B0603020202020204" pitchFamily="34" charset="0"/>
              </a:rPr>
              <a:t>?</a:t>
            </a:r>
            <a:endParaRPr lang="en-US" sz="1400" dirty="0">
              <a:latin typeface="Univers for KPMG" panose="020B0603020202020204" pitchFamily="34" charset="0"/>
            </a:endParaRPr>
          </a:p>
          <a:p>
            <a:pPr>
              <a:buNone/>
            </a:pPr>
            <a:r>
              <a:rPr lang="en-US" sz="1400" dirty="0" err="1">
                <a:latin typeface="Univers for KPMG" panose="020B0603020202020204" pitchFamily="34" charset="0"/>
              </a:rPr>
              <a:t>Ans</a:t>
            </a:r>
            <a:r>
              <a:rPr lang="en-US" sz="1400" dirty="0">
                <a:latin typeface="Univers for KPMG" panose="020B0603020202020204" pitchFamily="34" charset="0"/>
              </a:rPr>
              <a:t>: The position of parking is as follows;</a:t>
            </a:r>
          </a:p>
          <a:p>
            <a:pPr lvl="0"/>
            <a:r>
              <a:rPr lang="en-US" sz="1400" dirty="0">
                <a:latin typeface="Univers for KPMG" panose="020B0603020202020204" pitchFamily="34" charset="0"/>
              </a:rPr>
              <a:t>Open Parking Area: This has been clearly included in the definition of "Common Areas" which need to be conveyed to the Association of </a:t>
            </a:r>
            <a:r>
              <a:rPr lang="en-US" sz="1400" dirty="0" err="1">
                <a:latin typeface="Univers for KPMG" panose="020B0603020202020204" pitchFamily="34" charset="0"/>
              </a:rPr>
              <a:t>Allottees</a:t>
            </a:r>
            <a:r>
              <a:rPr lang="en-US" sz="1400" dirty="0">
                <a:latin typeface="Univers for KPMG" panose="020B0603020202020204" pitchFamily="34" charset="0"/>
              </a:rPr>
              <a:t> after Occupancy Certificate is received. Hence,  sale or allotment of Open Parking Areas by the Promoter is not permissible </a:t>
            </a:r>
          </a:p>
          <a:p>
            <a:pPr lvl="0"/>
            <a:r>
              <a:rPr lang="en-US" sz="1400" dirty="0">
                <a:latin typeface="Univers for KPMG" panose="020B0603020202020204" pitchFamily="34" charset="0"/>
              </a:rPr>
              <a:t>Covered Parking as defined in the Maharashtra Real Estate (Regulation and Development)(Registration of Real Estate Projects, Registration of Real Estate Agents, Rates of Interest and Disclosures on Website) Rules, 2017 is permitted to be sold.</a:t>
            </a:r>
          </a:p>
          <a:p>
            <a:pPr lvl="0"/>
            <a:r>
              <a:rPr lang="en-US" sz="1400" dirty="0">
                <a:latin typeface="Univers for KPMG" panose="020B0603020202020204" pitchFamily="34" charset="0"/>
              </a:rPr>
              <a:t>Garage as defined in the Act is permitted to be sold. .</a:t>
            </a:r>
          </a:p>
          <a:p>
            <a:pPr>
              <a:buNone/>
            </a:pPr>
            <a:endParaRPr lang="en-US" sz="1400" b="1" dirty="0" smtClean="0">
              <a:latin typeface="Univers for KPMG" panose="020B0603020202020204" pitchFamily="34" charset="0"/>
            </a:endParaRPr>
          </a:p>
          <a:p>
            <a:pPr>
              <a:buNone/>
            </a:pPr>
            <a:r>
              <a:rPr lang="en-US" sz="1400" b="1" dirty="0" smtClean="0">
                <a:latin typeface="Univers for KPMG" panose="020B0603020202020204" pitchFamily="34" charset="0"/>
              </a:rPr>
              <a:t>Is </a:t>
            </a:r>
            <a:r>
              <a:rPr lang="en-US" sz="1400" b="1" dirty="0">
                <a:latin typeface="Univers for KPMG" panose="020B0603020202020204" pitchFamily="34" charset="0"/>
              </a:rPr>
              <a:t>there some fee, in addition to the fees prescribed in the Rules, to be charged from promoters, real estate agents and complainants for the MahaRERA website uploading and online services?</a:t>
            </a:r>
            <a:endParaRPr lang="en-US" sz="1400" dirty="0">
              <a:latin typeface="Univers for KPMG" panose="020B0603020202020204" pitchFamily="34" charset="0"/>
            </a:endParaRPr>
          </a:p>
          <a:p>
            <a:pPr>
              <a:buNone/>
            </a:pPr>
            <a:r>
              <a:rPr lang="en-US" sz="1400" dirty="0">
                <a:latin typeface="Univers for KPMG" panose="020B0603020202020204" pitchFamily="34" charset="0"/>
              </a:rPr>
              <a:t>Ans: Yes. It has been detailed in the MahaRERA Order available on the MahaRERA website.</a:t>
            </a:r>
          </a:p>
          <a:p>
            <a:endParaRPr lang="en-US" dirty="0">
              <a:latin typeface="Univers for KPMG" panose="020B0603020202020204" pitchFamily="34" charset="0"/>
            </a:endParaRPr>
          </a:p>
        </p:txBody>
      </p:sp>
      <p:sp>
        <p:nvSpPr>
          <p:cNvPr id="3" name="Text Placeholder 2"/>
          <p:cNvSpPr>
            <a:spLocks noGrp="1"/>
          </p:cNvSpPr>
          <p:nvPr>
            <p:ph type="body" idx="13"/>
          </p:nvPr>
        </p:nvSpPr>
        <p:spPr/>
        <p:txBody>
          <a:bodyPr/>
          <a:lstStyle/>
          <a:p>
            <a:r>
              <a:rPr lang="en-US" dirty="0" smtClean="0">
                <a:latin typeface="Univers for KPMG" panose="020B0603020202020204" pitchFamily="34" charset="0"/>
              </a:rPr>
              <a:t>General FAQs( Continued)</a:t>
            </a:r>
            <a:endParaRPr lang="en-US" dirty="0">
              <a:latin typeface="Univers for KPMG" panose="020B0603020202020204" pitchFamily="34" charset="0"/>
            </a:endParaRPr>
          </a:p>
        </p:txBody>
      </p:sp>
      <p:sp>
        <p:nvSpPr>
          <p:cNvPr id="4" name="Title 3"/>
          <p:cNvSpPr>
            <a:spLocks noGrp="1"/>
          </p:cNvSpPr>
          <p:nvPr>
            <p:ph type="title"/>
          </p:nvPr>
        </p:nvSpPr>
        <p:spPr/>
        <p:txBody>
          <a:bodyPr/>
          <a:lstStyle/>
          <a:p>
            <a:r>
              <a:rPr lang="en-US" u="sng" dirty="0" smtClean="0"/>
              <a:t>Frequently Asked Questions(FAQs)</a:t>
            </a:r>
            <a:endParaRPr lang="en-US" dirty="0"/>
          </a:p>
        </p:txBody>
      </p:sp>
      <p:pic>
        <p:nvPicPr>
          <p:cNvPr id="5" name="Picture 2" descr="C:\Users\MHADA\Desktop\MahaRERA\MahaRERA Logo.jpg"/>
          <p:cNvPicPr>
            <a:picLocks noChangeAspect="1" noChangeArrowheads="1"/>
          </p:cNvPicPr>
          <p:nvPr/>
        </p:nvPicPr>
        <p:blipFill>
          <a:blip r:embed="rId3" cstate="print"/>
          <a:srcRect/>
          <a:stretch>
            <a:fillRect/>
          </a:stretch>
        </p:blipFill>
        <p:spPr bwMode="auto">
          <a:xfrm>
            <a:off x="8841432" y="0"/>
            <a:ext cx="1064568" cy="980729"/>
          </a:xfrm>
          <a:prstGeom prst="rect">
            <a:avLst/>
          </a:prstGeom>
          <a:noFill/>
        </p:spPr>
      </p:pic>
    </p:spTree>
    <p:extLst>
      <p:ext uri="{BB962C8B-B14F-4D97-AF65-F5344CB8AC3E}">
        <p14:creationId xmlns:p14="http://schemas.microsoft.com/office/powerpoint/2010/main" xmlns="" val="29924203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IN" sz="1400" b="1" u="sng" dirty="0">
                <a:latin typeface="Univers for KPMG" panose="020B0603020202020204" pitchFamily="34" charset="0"/>
              </a:rPr>
              <a:t>Is it mandatory for the promoter to obtain permissions for the real estate project before applying for registration to MahaRERA?</a:t>
            </a:r>
            <a:endParaRPr lang="en-US" sz="1400" u="sng" dirty="0">
              <a:latin typeface="Univers for KPMG" panose="020B0603020202020204" pitchFamily="34" charset="0"/>
            </a:endParaRPr>
          </a:p>
          <a:p>
            <a:pPr>
              <a:buNone/>
            </a:pPr>
            <a:r>
              <a:rPr lang="en-IN" sz="1400" dirty="0" err="1" smtClean="0">
                <a:latin typeface="Univers for KPMG" panose="020B0603020202020204" pitchFamily="34" charset="0"/>
              </a:rPr>
              <a:t>Ans</a:t>
            </a:r>
            <a:r>
              <a:rPr lang="en-IN" sz="1400" dirty="0" smtClean="0">
                <a:latin typeface="Univers for KPMG" panose="020B0603020202020204" pitchFamily="34" charset="0"/>
              </a:rPr>
              <a:t>: </a:t>
            </a:r>
            <a:r>
              <a:rPr lang="en-US" sz="1400" dirty="0">
                <a:latin typeface="Univers for KPMG" panose="020B0603020202020204" pitchFamily="34" charset="0"/>
              </a:rPr>
              <a:t>Yes, the layout of the real estate project has to be approved. However, the promoter may include some buildings in his application of registration where apartments are proposed and the Building approvals are pending. Building Approval for the apartment must be obtained before the agreement for sale is signed between the promoter and buyer, regarding the said apartment.</a:t>
            </a:r>
          </a:p>
          <a:p>
            <a:pPr>
              <a:buNone/>
            </a:pPr>
            <a:endParaRPr lang="en-IN" sz="1400" b="1" dirty="0" smtClean="0">
              <a:latin typeface="Univers for KPMG" panose="020B0603020202020204" pitchFamily="34" charset="0"/>
            </a:endParaRPr>
          </a:p>
          <a:p>
            <a:pPr>
              <a:buNone/>
            </a:pPr>
            <a:r>
              <a:rPr lang="en-IN" sz="1400" b="1" dirty="0" smtClean="0">
                <a:latin typeface="Univers for KPMG" panose="020B0603020202020204" pitchFamily="34" charset="0"/>
              </a:rPr>
              <a:t>What </a:t>
            </a:r>
            <a:r>
              <a:rPr lang="en-IN" sz="1400" b="1" dirty="0">
                <a:latin typeface="Univers for KPMG" panose="020B0603020202020204" pitchFamily="34" charset="0"/>
              </a:rPr>
              <a:t>is the </a:t>
            </a:r>
            <a:r>
              <a:rPr lang="en-US" sz="1400" b="1" dirty="0">
                <a:latin typeface="Univers for KPMG" panose="020B0603020202020204" pitchFamily="34" charset="0"/>
              </a:rPr>
              <a:t>penalty</a:t>
            </a:r>
            <a:r>
              <a:rPr lang="en-IN" sz="1400" b="1" dirty="0">
                <a:latin typeface="Univers for KPMG" panose="020B0603020202020204" pitchFamily="34" charset="0"/>
              </a:rPr>
              <a:t> prescribed for non-registration of a project under the Act?</a:t>
            </a:r>
            <a:endParaRPr lang="en-US" sz="1400" dirty="0">
              <a:latin typeface="Univers for KPMG" panose="020B0603020202020204" pitchFamily="34" charset="0"/>
            </a:endParaRPr>
          </a:p>
          <a:p>
            <a:pPr>
              <a:buNone/>
            </a:pPr>
            <a:r>
              <a:rPr lang="en-IN" sz="1400" dirty="0" smtClean="0">
                <a:latin typeface="Univers for KPMG" panose="020B0603020202020204" pitchFamily="34" charset="0"/>
              </a:rPr>
              <a:t>Ans</a:t>
            </a:r>
            <a:r>
              <a:rPr lang="en-IN" sz="1400" dirty="0">
                <a:latin typeface="Univers for KPMG" panose="020B0603020202020204" pitchFamily="34" charset="0"/>
              </a:rPr>
              <a:t>: If any promoter fails to register as per Act, he shall be liable to a penalty which   may extend up to ten per cent of the estimated cost of the real estate project. On continued violation, he shall be punishable with imprisonment for a term which may extend up to three years or with fine which may extend up to a further ten per cent of the estimated cost of the real estate project, or with both.</a:t>
            </a:r>
            <a:endParaRPr lang="en-US" sz="1400" dirty="0">
              <a:latin typeface="Univers for KPMG" panose="020B0603020202020204" pitchFamily="34" charset="0"/>
            </a:endParaRPr>
          </a:p>
          <a:p>
            <a:pPr>
              <a:buNone/>
            </a:pPr>
            <a:endParaRPr lang="en-IN" sz="1400" b="1" dirty="0" smtClean="0">
              <a:latin typeface="Univers for KPMG" panose="020B0603020202020204" pitchFamily="34" charset="0"/>
            </a:endParaRPr>
          </a:p>
          <a:p>
            <a:pPr>
              <a:buNone/>
            </a:pPr>
            <a:r>
              <a:rPr lang="en-IN" sz="1400" b="1" u="sng" dirty="0" smtClean="0">
                <a:latin typeface="Univers for KPMG" panose="020B0603020202020204" pitchFamily="34" charset="0"/>
              </a:rPr>
              <a:t>How </a:t>
            </a:r>
            <a:r>
              <a:rPr lang="en-IN" sz="1400" b="1" u="sng" dirty="0">
                <a:latin typeface="Univers for KPMG" panose="020B0603020202020204" pitchFamily="34" charset="0"/>
              </a:rPr>
              <a:t>will a flat buyer know, if the real estate project is duly registered under MahaRERA?</a:t>
            </a:r>
            <a:endParaRPr lang="en-US" sz="1400" u="sng" dirty="0">
              <a:latin typeface="Univers for KPMG" panose="020B0603020202020204" pitchFamily="34" charset="0"/>
            </a:endParaRPr>
          </a:p>
          <a:p>
            <a:pPr>
              <a:buNone/>
            </a:pPr>
            <a:r>
              <a:rPr lang="en-IN" sz="1400" dirty="0">
                <a:latin typeface="Univers for KPMG" panose="020B0603020202020204" pitchFamily="34" charset="0"/>
              </a:rPr>
              <a:t>Ans: The MahaRERA website would display all the registered projects.  </a:t>
            </a:r>
            <a:r>
              <a:rPr lang="en-IN" sz="1400" dirty="0" smtClean="0">
                <a:latin typeface="Univers for KPMG" panose="020B0603020202020204" pitchFamily="34" charset="0"/>
              </a:rPr>
              <a:t>It </a:t>
            </a:r>
            <a:r>
              <a:rPr lang="en-IN" sz="1400" dirty="0">
                <a:latin typeface="Univers for KPMG" panose="020B0603020202020204" pitchFamily="34" charset="0"/>
              </a:rPr>
              <a:t>is mandatory that the advertisement for marketing of apartments in the real estate project must carry the MahaRERA registration number.  </a:t>
            </a:r>
            <a:endParaRPr lang="en-US" sz="1400" dirty="0">
              <a:latin typeface="Univers for KPMG" panose="020B0603020202020204" pitchFamily="34" charset="0"/>
            </a:endParaRPr>
          </a:p>
          <a:p>
            <a:pPr>
              <a:buNone/>
            </a:pPr>
            <a:r>
              <a:rPr lang="en-IN" sz="1400" dirty="0">
                <a:latin typeface="Univers for KPMG" panose="020B0603020202020204" pitchFamily="34" charset="0"/>
              </a:rPr>
              <a:t> </a:t>
            </a:r>
            <a:endParaRPr lang="en-US" sz="1400" dirty="0">
              <a:latin typeface="Univers for KPMG" panose="020B0603020202020204" pitchFamily="34" charset="0"/>
            </a:endParaRPr>
          </a:p>
        </p:txBody>
      </p:sp>
      <p:sp>
        <p:nvSpPr>
          <p:cNvPr id="3" name="Text Placeholder 2"/>
          <p:cNvSpPr>
            <a:spLocks noGrp="1"/>
          </p:cNvSpPr>
          <p:nvPr>
            <p:ph type="body" idx="13"/>
          </p:nvPr>
        </p:nvSpPr>
        <p:spPr/>
        <p:txBody>
          <a:bodyPr/>
          <a:lstStyle/>
          <a:p>
            <a:r>
              <a:rPr lang="en-US" dirty="0" smtClean="0"/>
              <a:t>FAQs from Consumer Perspective</a:t>
            </a:r>
            <a:endParaRPr lang="en-US" dirty="0"/>
          </a:p>
        </p:txBody>
      </p:sp>
      <p:sp>
        <p:nvSpPr>
          <p:cNvPr id="4" name="Title 3"/>
          <p:cNvSpPr>
            <a:spLocks noGrp="1"/>
          </p:cNvSpPr>
          <p:nvPr>
            <p:ph type="title"/>
          </p:nvPr>
        </p:nvSpPr>
        <p:spPr/>
        <p:txBody>
          <a:bodyPr/>
          <a:lstStyle/>
          <a:p>
            <a:r>
              <a:rPr lang="en-US" u="sng" dirty="0" smtClean="0"/>
              <a:t>Frequently Asked Questions(FAQs)</a:t>
            </a:r>
            <a:endParaRPr lang="en-US" dirty="0"/>
          </a:p>
        </p:txBody>
      </p:sp>
      <p:pic>
        <p:nvPicPr>
          <p:cNvPr id="5" name="Picture 2" descr="C:\Users\MHADA\Desktop\MahaRERA\MahaRERA Logo.jpg"/>
          <p:cNvPicPr>
            <a:picLocks noChangeAspect="1" noChangeArrowheads="1"/>
          </p:cNvPicPr>
          <p:nvPr/>
        </p:nvPicPr>
        <p:blipFill>
          <a:blip r:embed="rId3" cstate="print"/>
          <a:srcRect/>
          <a:stretch>
            <a:fillRect/>
          </a:stretch>
        </p:blipFill>
        <p:spPr bwMode="auto">
          <a:xfrm>
            <a:off x="8841432" y="0"/>
            <a:ext cx="1064568" cy="980729"/>
          </a:xfrm>
          <a:prstGeom prst="rect">
            <a:avLst/>
          </a:prstGeom>
          <a:noFill/>
        </p:spPr>
      </p:pic>
    </p:spTree>
    <p:extLst>
      <p:ext uri="{BB962C8B-B14F-4D97-AF65-F5344CB8AC3E}">
        <p14:creationId xmlns:p14="http://schemas.microsoft.com/office/powerpoint/2010/main" xmlns="" val="37628009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IN" sz="1400" b="1" dirty="0" smtClean="0">
                <a:latin typeface="Univers for KPMG" panose="020B0603020202020204" pitchFamily="34" charset="0"/>
              </a:rPr>
              <a:t>Whether </a:t>
            </a:r>
            <a:r>
              <a:rPr lang="en-IN" sz="1400" b="1" dirty="0">
                <a:latin typeface="Univers for KPMG" panose="020B0603020202020204" pitchFamily="34" charset="0"/>
              </a:rPr>
              <a:t>registration of real estate agents would be project specific, location specific or individual specific?</a:t>
            </a:r>
            <a:endParaRPr lang="en-US" sz="1400" dirty="0">
              <a:latin typeface="Univers for KPMG" panose="020B0603020202020204" pitchFamily="34" charset="0"/>
            </a:endParaRPr>
          </a:p>
          <a:p>
            <a:pPr>
              <a:buNone/>
            </a:pPr>
            <a:r>
              <a:rPr lang="en-IN" sz="1400" b="1" dirty="0">
                <a:latin typeface="Univers for KPMG" panose="020B0603020202020204" pitchFamily="34" charset="0"/>
              </a:rPr>
              <a:t>Ans: </a:t>
            </a:r>
            <a:r>
              <a:rPr lang="en-IN" sz="1400" dirty="0">
                <a:latin typeface="Univers for KPMG" panose="020B0603020202020204" pitchFamily="34" charset="0"/>
              </a:rPr>
              <a:t>Real estate agents have to get registered with MahaRERA either as an individual or as "other than individual". Promoters while applying for registration of any real estate project will have to indicate the names of registered real estate agents who will be working as agents in the said project. Names of such agents will be displayed along with other project specifications on the MahaRERA website, upon registration of the project</a:t>
            </a:r>
            <a:r>
              <a:rPr lang="en-IN" sz="1400" dirty="0" smtClean="0">
                <a:latin typeface="Univers for KPMG" panose="020B0603020202020204" pitchFamily="34" charset="0"/>
              </a:rPr>
              <a:t>.</a:t>
            </a:r>
          </a:p>
          <a:p>
            <a:pPr>
              <a:buNone/>
            </a:pPr>
            <a:r>
              <a:rPr lang="en-IN" sz="1400" b="1" dirty="0">
                <a:latin typeface="Univers for KPMG" panose="020B0603020202020204" pitchFamily="34" charset="0"/>
              </a:rPr>
              <a:t>What are the penalties that a Real Estate Agent would face if he fails to adhere to the mandates prescribed by</a:t>
            </a:r>
            <a:r>
              <a:rPr lang="en-US" sz="1400" b="1" dirty="0">
                <a:latin typeface="Univers for KPMG" panose="020B0603020202020204" pitchFamily="34" charset="0"/>
              </a:rPr>
              <a:t> </a:t>
            </a:r>
            <a:r>
              <a:rPr lang="en-US" sz="1400" b="1" dirty="0" err="1">
                <a:latin typeface="Univers for KPMG" panose="020B0603020202020204" pitchFamily="34" charset="0"/>
              </a:rPr>
              <a:t>Maha</a:t>
            </a:r>
            <a:r>
              <a:rPr lang="en-IN" sz="1400" b="1" dirty="0">
                <a:latin typeface="Univers for KPMG" panose="020B0603020202020204" pitchFamily="34" charset="0"/>
              </a:rPr>
              <a:t>RERA?</a:t>
            </a:r>
            <a:endParaRPr lang="en-US" sz="1400" dirty="0">
              <a:latin typeface="Univers for KPMG" panose="020B0603020202020204" pitchFamily="34" charset="0"/>
            </a:endParaRPr>
          </a:p>
          <a:p>
            <a:pPr>
              <a:buNone/>
            </a:pPr>
            <a:r>
              <a:rPr lang="en-IN" sz="1400" dirty="0" smtClean="0">
                <a:latin typeface="Univers for KPMG" panose="020B0603020202020204" pitchFamily="34" charset="0"/>
              </a:rPr>
              <a:t>Ans</a:t>
            </a:r>
            <a:r>
              <a:rPr lang="en-IN" sz="1400" dirty="0">
                <a:latin typeface="Univers for KPMG" panose="020B0603020202020204" pitchFamily="34" charset="0"/>
              </a:rPr>
              <a:t>: If any real estate agent fails to register and contravenes the provisions of section 9 or section 10 of the Act, he shall be liable to a penalty of ten thousand rupees for every day during which such default continues, which may cumulatively extend up to five per cent of the cost of plot, apartment or buildings, as the case may be, of the real estate project, for which the sale or purchase has been facilitated as determined by MahaRERA.</a:t>
            </a:r>
            <a:endParaRPr lang="en-US" sz="1400" dirty="0">
              <a:latin typeface="Univers for KPMG" panose="020B0603020202020204" pitchFamily="34" charset="0"/>
            </a:endParaRPr>
          </a:p>
          <a:p>
            <a:pPr>
              <a:buNone/>
            </a:pPr>
            <a:r>
              <a:rPr lang="en-IN" sz="1400" b="1" dirty="0">
                <a:latin typeface="Univers for KPMG" panose="020B0603020202020204" pitchFamily="34" charset="0"/>
              </a:rPr>
              <a:t>Is the promoter required to give any undertaking to MahaRERA for completing his project within a specified period?</a:t>
            </a:r>
            <a:endParaRPr lang="en-US" sz="1400" dirty="0">
              <a:latin typeface="Univers for KPMG" panose="020B0603020202020204" pitchFamily="34" charset="0"/>
            </a:endParaRPr>
          </a:p>
          <a:p>
            <a:pPr>
              <a:buNone/>
            </a:pPr>
            <a:r>
              <a:rPr lang="en-IN" sz="1400" b="1" dirty="0">
                <a:latin typeface="Univers for KPMG" panose="020B0603020202020204" pitchFamily="34" charset="0"/>
              </a:rPr>
              <a:t>Ans: </a:t>
            </a:r>
            <a:r>
              <a:rPr lang="en-IN" sz="1400" dirty="0">
                <a:latin typeface="Univers for KPMG" panose="020B0603020202020204" pitchFamily="34" charset="0"/>
              </a:rPr>
              <a:t>Yes, in accordance with the provisions of the Act, the promoter, while applying for registration to MahaRERA, has to give a declaration, supported by an affidavit, indicating the time period within which he undertakes to complete the project or phase thereof, as the case may be.</a:t>
            </a:r>
            <a:endParaRPr lang="en-US" sz="1400" dirty="0">
              <a:latin typeface="Univers for KPMG" panose="020B0603020202020204" pitchFamily="34" charset="0"/>
            </a:endParaRPr>
          </a:p>
          <a:p>
            <a:endParaRPr lang="en-US" sz="1400" dirty="0">
              <a:latin typeface="Univers for KPMG" panose="020B0603020202020204" pitchFamily="34" charset="0"/>
            </a:endParaRPr>
          </a:p>
        </p:txBody>
      </p:sp>
      <p:sp>
        <p:nvSpPr>
          <p:cNvPr id="3" name="Text Placeholder 2"/>
          <p:cNvSpPr>
            <a:spLocks noGrp="1"/>
          </p:cNvSpPr>
          <p:nvPr>
            <p:ph type="body" idx="13"/>
          </p:nvPr>
        </p:nvSpPr>
        <p:spPr/>
        <p:txBody>
          <a:bodyPr/>
          <a:lstStyle/>
          <a:p>
            <a:r>
              <a:rPr lang="en-US" dirty="0">
                <a:latin typeface="Univers for KPMG" panose="020B0603020202020204" pitchFamily="34" charset="0"/>
              </a:rPr>
              <a:t>FAQs from Consumer Perspective</a:t>
            </a:r>
          </a:p>
          <a:p>
            <a:endParaRPr lang="en-US" dirty="0">
              <a:latin typeface="Univers for KPMG" panose="020B0603020202020204" pitchFamily="34" charset="0"/>
            </a:endParaRPr>
          </a:p>
        </p:txBody>
      </p:sp>
      <p:sp>
        <p:nvSpPr>
          <p:cNvPr id="4" name="Title 3"/>
          <p:cNvSpPr>
            <a:spLocks noGrp="1"/>
          </p:cNvSpPr>
          <p:nvPr>
            <p:ph type="title"/>
          </p:nvPr>
        </p:nvSpPr>
        <p:spPr/>
        <p:txBody>
          <a:bodyPr/>
          <a:lstStyle/>
          <a:p>
            <a:r>
              <a:rPr lang="en-US" u="sng" dirty="0" smtClean="0"/>
              <a:t>Frequently Asked Questions(FAQs)</a:t>
            </a:r>
            <a:endParaRPr lang="en-US" dirty="0"/>
          </a:p>
        </p:txBody>
      </p:sp>
      <p:pic>
        <p:nvPicPr>
          <p:cNvPr id="5" name="Picture 2" descr="C:\Users\MHADA\Desktop\MahaRERA\MahaRERA Logo.jpg"/>
          <p:cNvPicPr>
            <a:picLocks noChangeAspect="1" noChangeArrowheads="1"/>
          </p:cNvPicPr>
          <p:nvPr/>
        </p:nvPicPr>
        <p:blipFill>
          <a:blip r:embed="rId3" cstate="print"/>
          <a:srcRect/>
          <a:stretch>
            <a:fillRect/>
          </a:stretch>
        </p:blipFill>
        <p:spPr bwMode="auto">
          <a:xfrm>
            <a:off x="8841432" y="0"/>
            <a:ext cx="1064568" cy="980729"/>
          </a:xfrm>
          <a:prstGeom prst="rect">
            <a:avLst/>
          </a:prstGeom>
          <a:noFill/>
        </p:spPr>
      </p:pic>
    </p:spTree>
    <p:extLst>
      <p:ext uri="{BB962C8B-B14F-4D97-AF65-F5344CB8AC3E}">
        <p14:creationId xmlns:p14="http://schemas.microsoft.com/office/powerpoint/2010/main" xmlns="" val="11571284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7340" y="1484784"/>
            <a:ext cx="8891323" cy="4741311"/>
          </a:xfrm>
        </p:spPr>
        <p:txBody>
          <a:bodyPr/>
          <a:lstStyle/>
          <a:p>
            <a:pPr>
              <a:buNone/>
            </a:pPr>
            <a:r>
              <a:rPr lang="en-IN" sz="1400" b="1" dirty="0">
                <a:latin typeface="Univers for KPMG" panose="020B0603020202020204" pitchFamily="34" charset="0"/>
              </a:rPr>
              <a:t>If the registration of a real estate project is revoked for any reason, how will the interest of the buyer, in such project, be protected by MahaRERA?</a:t>
            </a:r>
            <a:endParaRPr lang="en-US" sz="1400" dirty="0">
              <a:latin typeface="Univers for KPMG" panose="020B0603020202020204" pitchFamily="34" charset="0"/>
            </a:endParaRPr>
          </a:p>
          <a:p>
            <a:pPr>
              <a:buNone/>
            </a:pPr>
            <a:r>
              <a:rPr lang="en-IN" sz="1400" dirty="0">
                <a:latin typeface="Univers for KPMG" panose="020B0603020202020204" pitchFamily="34" charset="0"/>
              </a:rPr>
              <a:t>Ans: MahaRERA will take action in accordance with section 8 of the Act.</a:t>
            </a:r>
            <a:endParaRPr lang="en-US" sz="1400" dirty="0">
              <a:latin typeface="Univers for KPMG" panose="020B0603020202020204" pitchFamily="34" charset="0"/>
            </a:endParaRPr>
          </a:p>
          <a:p>
            <a:pPr>
              <a:buNone/>
            </a:pPr>
            <a:r>
              <a:rPr lang="en-IN" sz="1400" b="1" dirty="0">
                <a:latin typeface="Univers for KPMG" panose="020B0603020202020204" pitchFamily="34" charset="0"/>
              </a:rPr>
              <a:t>In case of delay in getting possession from the promoter, will the buyer be entitled to get interest on the amount paid by him, for such delayed period?</a:t>
            </a:r>
            <a:endParaRPr lang="en-US" sz="1400" dirty="0">
              <a:latin typeface="Univers for KPMG" panose="020B0603020202020204" pitchFamily="34" charset="0"/>
            </a:endParaRPr>
          </a:p>
          <a:p>
            <a:pPr>
              <a:buNone/>
            </a:pPr>
            <a:r>
              <a:rPr lang="en-IN" sz="1400" dirty="0">
                <a:latin typeface="Univers for KPMG" panose="020B0603020202020204" pitchFamily="34" charset="0"/>
              </a:rPr>
              <a:t>Ans: Yes. In accordance with the model form of agreement, if the Promoter fails to abide by the time schedule for completing the project and handing over the [Apartment/Plot] to the Allottee, the Promoter agrees to pay to the Allottee, who does not intend to withdraw from the project, interest as specified in the Rule, on all the amounts paid by the Allottee, for every month of delay, till the handing over of the possession.</a:t>
            </a:r>
            <a:endParaRPr lang="en-US" sz="1400" dirty="0">
              <a:latin typeface="Univers for KPMG" panose="020B0603020202020204" pitchFamily="34" charset="0"/>
            </a:endParaRPr>
          </a:p>
          <a:p>
            <a:pPr>
              <a:buNone/>
            </a:pPr>
            <a:r>
              <a:rPr lang="en-IN" sz="1400" b="1" u="sng" dirty="0">
                <a:latin typeface="Univers for KPMG" panose="020B0603020202020204" pitchFamily="34" charset="0"/>
              </a:rPr>
              <a:t>Will such interest payment by the promoter to the buyer be automatic or the buyer will have to approach MahaRERA?</a:t>
            </a:r>
            <a:endParaRPr lang="en-US" sz="1400" u="sng" dirty="0">
              <a:latin typeface="Univers for KPMG" panose="020B0603020202020204" pitchFamily="34" charset="0"/>
            </a:endParaRPr>
          </a:p>
          <a:p>
            <a:pPr>
              <a:buNone/>
            </a:pPr>
            <a:r>
              <a:rPr lang="en-IN" sz="1400" dirty="0">
                <a:latin typeface="Univers for KPMG" panose="020B0603020202020204" pitchFamily="34" charset="0"/>
              </a:rPr>
              <a:t>Ans:  The interest payment is in accordance with the model form of agreement and hence should be automatically paid. The buyer may have to file a complaint to MahaRERA if there is a grievance.</a:t>
            </a:r>
            <a:endParaRPr lang="en-US" sz="1400" dirty="0">
              <a:latin typeface="Univers for KPMG" panose="020B0603020202020204" pitchFamily="34" charset="0"/>
            </a:endParaRPr>
          </a:p>
          <a:p>
            <a:pPr>
              <a:buNone/>
            </a:pPr>
            <a:r>
              <a:rPr lang="en-IN" sz="1400" b="1" u="sng" dirty="0">
                <a:latin typeface="Univers for KPMG" panose="020B0603020202020204" pitchFamily="34" charset="0"/>
              </a:rPr>
              <a:t>Is there a ceiling on the interest to be levied by the promoter in case of default in payment of any instalments by the allottee/buyer?</a:t>
            </a:r>
            <a:endParaRPr lang="en-US" sz="1400" u="sng" dirty="0">
              <a:latin typeface="Univers for KPMG" panose="020B0603020202020204" pitchFamily="34" charset="0"/>
            </a:endParaRPr>
          </a:p>
          <a:p>
            <a:pPr>
              <a:buNone/>
            </a:pPr>
            <a:r>
              <a:rPr lang="en-IN" sz="1400" dirty="0">
                <a:latin typeface="Univers for KPMG" panose="020B0603020202020204" pitchFamily="34" charset="0"/>
              </a:rPr>
              <a:t>Ans: In accordance with the model form of agreement, the Allottee has to pay to the Promoter, a rate of interest equal to</a:t>
            </a:r>
            <a:r>
              <a:rPr lang="en-IN" sz="1400" b="1" dirty="0">
                <a:latin typeface="Univers for KPMG" panose="020B0603020202020204" pitchFamily="34" charset="0"/>
              </a:rPr>
              <a:t> </a:t>
            </a:r>
            <a:r>
              <a:rPr lang="en-IN" sz="1400" dirty="0">
                <a:latin typeface="Univers for KPMG" panose="020B0603020202020204" pitchFamily="34" charset="0"/>
              </a:rPr>
              <a:t>the State Bank of India highest Marginal Cost of Lending Rate plus two percent, on all the amounts which become due and payable by the Allottee to the Promoter under the terms of the Agreement from the date the said amount is payable by the allottee(s) to the Promoter.</a:t>
            </a:r>
            <a:endParaRPr lang="en-US" sz="1400" dirty="0">
              <a:latin typeface="Univers for KPMG" panose="020B0603020202020204" pitchFamily="34" charset="0"/>
            </a:endParaRPr>
          </a:p>
          <a:p>
            <a:endParaRPr lang="en-US" dirty="0">
              <a:latin typeface="Univers for KPMG" panose="020B0603020202020204" pitchFamily="34" charset="0"/>
            </a:endParaRPr>
          </a:p>
        </p:txBody>
      </p:sp>
      <p:sp>
        <p:nvSpPr>
          <p:cNvPr id="3" name="Text Placeholder 2"/>
          <p:cNvSpPr>
            <a:spLocks noGrp="1"/>
          </p:cNvSpPr>
          <p:nvPr>
            <p:ph type="body" idx="13"/>
          </p:nvPr>
        </p:nvSpPr>
        <p:spPr>
          <a:xfrm>
            <a:off x="507340" y="1052736"/>
            <a:ext cx="8891323" cy="538138"/>
          </a:xfrm>
        </p:spPr>
        <p:txBody>
          <a:bodyPr/>
          <a:lstStyle/>
          <a:p>
            <a:r>
              <a:rPr lang="en-US" dirty="0">
                <a:latin typeface="Univers for KPMG" panose="020B0603020202020204" pitchFamily="34" charset="0"/>
              </a:rPr>
              <a:t>FAQs from Consumer Perspective</a:t>
            </a:r>
          </a:p>
          <a:p>
            <a:endParaRPr lang="en-US" dirty="0">
              <a:latin typeface="Univers for KPMG" panose="020B0603020202020204" pitchFamily="34" charset="0"/>
            </a:endParaRPr>
          </a:p>
        </p:txBody>
      </p:sp>
      <p:sp>
        <p:nvSpPr>
          <p:cNvPr id="4" name="Title 3"/>
          <p:cNvSpPr>
            <a:spLocks noGrp="1"/>
          </p:cNvSpPr>
          <p:nvPr>
            <p:ph type="title"/>
          </p:nvPr>
        </p:nvSpPr>
        <p:spPr/>
        <p:txBody>
          <a:bodyPr/>
          <a:lstStyle/>
          <a:p>
            <a:r>
              <a:rPr lang="en-US" u="sng" dirty="0" smtClean="0"/>
              <a:t>Frequently Asked Questions(FAQs)</a:t>
            </a:r>
            <a:endParaRPr lang="en-US" dirty="0"/>
          </a:p>
        </p:txBody>
      </p:sp>
      <p:pic>
        <p:nvPicPr>
          <p:cNvPr id="5" name="Picture 2" descr="C:\Users\MHADA\Desktop\MahaRERA\MahaRERA Logo.jpg"/>
          <p:cNvPicPr>
            <a:picLocks noChangeAspect="1" noChangeArrowheads="1"/>
          </p:cNvPicPr>
          <p:nvPr/>
        </p:nvPicPr>
        <p:blipFill>
          <a:blip r:embed="rId3" cstate="print"/>
          <a:srcRect/>
          <a:stretch>
            <a:fillRect/>
          </a:stretch>
        </p:blipFill>
        <p:spPr bwMode="auto">
          <a:xfrm>
            <a:off x="8841432" y="0"/>
            <a:ext cx="1064568" cy="980729"/>
          </a:xfrm>
          <a:prstGeom prst="rect">
            <a:avLst/>
          </a:prstGeom>
          <a:noFill/>
        </p:spPr>
      </p:pic>
    </p:spTree>
    <p:extLst>
      <p:ext uri="{BB962C8B-B14F-4D97-AF65-F5344CB8AC3E}">
        <p14:creationId xmlns:p14="http://schemas.microsoft.com/office/powerpoint/2010/main" xmlns="" val="4113958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IN" sz="1400" b="1" dirty="0">
                <a:latin typeface="Univers for KPMG" panose="020B0603020202020204" pitchFamily="34" charset="0"/>
              </a:rPr>
              <a:t>What are the provisions for an aggrieved person to lodge a complaint?</a:t>
            </a:r>
            <a:endParaRPr lang="en-US" sz="1400" dirty="0">
              <a:latin typeface="Univers for KPMG" panose="020B0603020202020204" pitchFamily="34" charset="0"/>
            </a:endParaRPr>
          </a:p>
          <a:p>
            <a:pPr>
              <a:buNone/>
            </a:pPr>
            <a:r>
              <a:rPr lang="en-IN" sz="1400" dirty="0" smtClean="0">
                <a:latin typeface="Univers for KPMG" panose="020B0603020202020204" pitchFamily="34" charset="0"/>
              </a:rPr>
              <a:t>Ans: Section </a:t>
            </a:r>
            <a:r>
              <a:rPr lang="en-IN" sz="1400" dirty="0">
                <a:latin typeface="Univers for KPMG" panose="020B0603020202020204" pitchFamily="34" charset="0"/>
              </a:rPr>
              <a:t>31 of the Act and Rule 6 of Maharashtra Real Estate (Regulation and Development) (Recovery of Interest, Penalty, Compensation, Fine payable, Forms of Complaints and Appeal, etc.) Rules, 2017 provide for filing of complaint with MahaRERA, by an aggrieved person who has any interest in the registered project. The aggrieved person can file an application online as per format provided by MahaRERA. It shall include the following details:</a:t>
            </a:r>
            <a:endParaRPr lang="en-US" sz="1400" dirty="0">
              <a:latin typeface="Univers for KPMG" panose="020B0603020202020204" pitchFamily="34" charset="0"/>
            </a:endParaRPr>
          </a:p>
          <a:p>
            <a:pPr lvl="0"/>
            <a:r>
              <a:rPr lang="en-IN" sz="1400" dirty="0">
                <a:latin typeface="Univers for KPMG" panose="020B0603020202020204" pitchFamily="34" charset="0"/>
              </a:rPr>
              <a:t>Registration number of the project to which the complaint pertains</a:t>
            </a:r>
            <a:endParaRPr lang="en-US" sz="1400" dirty="0">
              <a:latin typeface="Univers for KPMG" panose="020B0603020202020204" pitchFamily="34" charset="0"/>
            </a:endParaRPr>
          </a:p>
          <a:p>
            <a:pPr lvl="0"/>
            <a:r>
              <a:rPr lang="en-IN" sz="1400" dirty="0">
                <a:latin typeface="Univers for KPMG" panose="020B0603020202020204" pitchFamily="34" charset="0"/>
              </a:rPr>
              <a:t>Particulars of the complainant and respondent</a:t>
            </a:r>
            <a:endParaRPr lang="en-US" sz="1400" dirty="0">
              <a:latin typeface="Univers for KPMG" panose="020B0603020202020204" pitchFamily="34" charset="0"/>
            </a:endParaRPr>
          </a:p>
          <a:p>
            <a:pPr lvl="0"/>
            <a:r>
              <a:rPr lang="en-IN" sz="1400" dirty="0">
                <a:latin typeface="Univers for KPMG" panose="020B0603020202020204" pitchFamily="34" charset="0"/>
              </a:rPr>
              <a:t>Facts of the case</a:t>
            </a:r>
            <a:endParaRPr lang="en-US" sz="1400" dirty="0">
              <a:latin typeface="Univers for KPMG" panose="020B0603020202020204" pitchFamily="34" charset="0"/>
            </a:endParaRPr>
          </a:p>
          <a:p>
            <a:pPr lvl="0"/>
            <a:r>
              <a:rPr lang="en-IN" sz="1400" dirty="0">
                <a:latin typeface="Univers for KPMG" panose="020B0603020202020204" pitchFamily="34" charset="0"/>
              </a:rPr>
              <a:t>Relief Sought</a:t>
            </a:r>
            <a:endParaRPr lang="en-US" sz="1400" dirty="0">
              <a:latin typeface="Univers for KPMG" panose="020B0603020202020204" pitchFamily="34" charset="0"/>
            </a:endParaRPr>
          </a:p>
          <a:p>
            <a:pPr lvl="0"/>
            <a:r>
              <a:rPr lang="en-IN" sz="1400" dirty="0">
                <a:latin typeface="Univers for KPMG" panose="020B0603020202020204" pitchFamily="34" charset="0"/>
              </a:rPr>
              <a:t>List of Enclosures and so on</a:t>
            </a:r>
            <a:endParaRPr lang="en-US" sz="1400" dirty="0">
              <a:latin typeface="Univers for KPMG" panose="020B0603020202020204" pitchFamily="34" charset="0"/>
            </a:endParaRPr>
          </a:p>
          <a:p>
            <a:pPr>
              <a:buNone/>
            </a:pPr>
            <a:r>
              <a:rPr lang="en-IN" sz="1400" b="1" dirty="0">
                <a:latin typeface="Univers for KPMG" panose="020B0603020202020204" pitchFamily="34" charset="0"/>
              </a:rPr>
              <a:t>Can a promoter or a real estate agent also file complaint against a buyer?</a:t>
            </a:r>
            <a:endParaRPr lang="en-US" sz="1400" dirty="0">
              <a:latin typeface="Univers for KPMG" panose="020B0603020202020204" pitchFamily="34" charset="0"/>
            </a:endParaRPr>
          </a:p>
          <a:p>
            <a:pPr>
              <a:buNone/>
            </a:pPr>
            <a:r>
              <a:rPr lang="en-IN" sz="1400" dirty="0">
                <a:latin typeface="Univers for KPMG" panose="020B0603020202020204" pitchFamily="34" charset="0"/>
              </a:rPr>
              <a:t>Ans: Yes. An aggrieved person having any interest in the registered real estate project can file complaint.</a:t>
            </a:r>
            <a:endParaRPr lang="en-US" sz="1400" dirty="0">
              <a:latin typeface="Univers for KPMG" panose="020B0603020202020204" pitchFamily="34" charset="0"/>
            </a:endParaRPr>
          </a:p>
          <a:p>
            <a:pPr>
              <a:buNone/>
            </a:pPr>
            <a:r>
              <a:rPr lang="en-IN" sz="1400" b="1" dirty="0">
                <a:latin typeface="Univers for KPMG" panose="020B0603020202020204" pitchFamily="34" charset="0"/>
              </a:rPr>
              <a:t>Is there any provision for interim relief to be granted, pending the final adjudication of the complaint?</a:t>
            </a:r>
            <a:endParaRPr lang="en-US" sz="1400" dirty="0">
              <a:latin typeface="Univers for KPMG" panose="020B0603020202020204" pitchFamily="34" charset="0"/>
            </a:endParaRPr>
          </a:p>
          <a:p>
            <a:pPr>
              <a:buNone/>
            </a:pPr>
            <a:r>
              <a:rPr lang="en-IN" sz="1400" b="1" dirty="0">
                <a:latin typeface="Univers for KPMG" panose="020B0603020202020204" pitchFamily="34" charset="0"/>
              </a:rPr>
              <a:t>Ans: </a:t>
            </a:r>
            <a:r>
              <a:rPr lang="en-IN" sz="1400" dirty="0">
                <a:latin typeface="Univers for KPMG" panose="020B0603020202020204" pitchFamily="34" charset="0"/>
              </a:rPr>
              <a:t>The procedure to be followed by MahaRERA  while adjudicating a complaint is detailed in section 36 of the Act read with Rule 6(2) of Maharashtra Real Estate (Regulation and Development) (Recovery of Interest, Penalty, Compensation, Fine payable, Forms of Complaints and Appeal, etc.) Rules, 2017.</a:t>
            </a:r>
            <a:endParaRPr lang="en-US" sz="1400" dirty="0">
              <a:latin typeface="Univers for KPMG" panose="020B0603020202020204" pitchFamily="34" charset="0"/>
            </a:endParaRPr>
          </a:p>
          <a:p>
            <a:endParaRPr lang="en-US" dirty="0">
              <a:latin typeface="Univers for KPMG" panose="020B0603020202020204" pitchFamily="34" charset="0"/>
            </a:endParaRPr>
          </a:p>
        </p:txBody>
      </p:sp>
      <p:sp>
        <p:nvSpPr>
          <p:cNvPr id="3" name="Text Placeholder 2"/>
          <p:cNvSpPr>
            <a:spLocks noGrp="1"/>
          </p:cNvSpPr>
          <p:nvPr>
            <p:ph type="body" idx="13"/>
          </p:nvPr>
        </p:nvSpPr>
        <p:spPr/>
        <p:txBody>
          <a:bodyPr/>
          <a:lstStyle/>
          <a:p>
            <a:r>
              <a:rPr lang="en-US" dirty="0">
                <a:latin typeface="Univers for KPMG" panose="020B0603020202020204" pitchFamily="34" charset="0"/>
              </a:rPr>
              <a:t>FAQs from Consumer Perspective</a:t>
            </a:r>
          </a:p>
          <a:p>
            <a:endParaRPr lang="en-US" dirty="0">
              <a:latin typeface="Univers for KPMG" panose="020B0603020202020204" pitchFamily="34" charset="0"/>
            </a:endParaRPr>
          </a:p>
        </p:txBody>
      </p:sp>
      <p:sp>
        <p:nvSpPr>
          <p:cNvPr id="4" name="Title 3"/>
          <p:cNvSpPr>
            <a:spLocks noGrp="1"/>
          </p:cNvSpPr>
          <p:nvPr>
            <p:ph type="title"/>
          </p:nvPr>
        </p:nvSpPr>
        <p:spPr/>
        <p:txBody>
          <a:bodyPr/>
          <a:lstStyle/>
          <a:p>
            <a:r>
              <a:rPr lang="en-US" u="sng" dirty="0" smtClean="0"/>
              <a:t>Frequently Asked Questions(FAQs)</a:t>
            </a:r>
            <a:endParaRPr lang="en-US" dirty="0"/>
          </a:p>
        </p:txBody>
      </p:sp>
      <p:pic>
        <p:nvPicPr>
          <p:cNvPr id="5" name="Picture 2" descr="C:\Users\MHADA\Desktop\MahaRERA\MahaRERA Logo.jpg"/>
          <p:cNvPicPr>
            <a:picLocks noChangeAspect="1" noChangeArrowheads="1"/>
          </p:cNvPicPr>
          <p:nvPr/>
        </p:nvPicPr>
        <p:blipFill>
          <a:blip r:embed="rId3" cstate="print"/>
          <a:srcRect/>
          <a:stretch>
            <a:fillRect/>
          </a:stretch>
        </p:blipFill>
        <p:spPr bwMode="auto">
          <a:xfrm>
            <a:off x="8841432" y="0"/>
            <a:ext cx="1064568" cy="980729"/>
          </a:xfrm>
          <a:prstGeom prst="rect">
            <a:avLst/>
          </a:prstGeom>
          <a:noFill/>
        </p:spPr>
      </p:pic>
    </p:spTree>
    <p:extLst>
      <p:ext uri="{BB962C8B-B14F-4D97-AF65-F5344CB8AC3E}">
        <p14:creationId xmlns:p14="http://schemas.microsoft.com/office/powerpoint/2010/main" xmlns="" val="3904179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7340" y="1304764"/>
            <a:ext cx="8891323" cy="4741311"/>
          </a:xfrm>
        </p:spPr>
        <p:txBody>
          <a:bodyPr/>
          <a:lstStyle/>
          <a:p>
            <a:pPr>
              <a:buNone/>
            </a:pPr>
            <a:endParaRPr lang="en-IN" sz="1400" b="1" dirty="0" smtClean="0">
              <a:latin typeface="Univers for KPMG" panose="020B0603020202020204" pitchFamily="34" charset="0"/>
            </a:endParaRPr>
          </a:p>
          <a:p>
            <a:pPr>
              <a:buNone/>
            </a:pPr>
            <a:r>
              <a:rPr lang="en-IN" sz="1400" b="1" dirty="0" smtClean="0">
                <a:latin typeface="Univers for KPMG" panose="020B0603020202020204" pitchFamily="34" charset="0"/>
              </a:rPr>
              <a:t>Where </a:t>
            </a:r>
            <a:r>
              <a:rPr lang="en-IN" sz="1400" b="1" dirty="0">
                <a:latin typeface="Univers for KPMG" panose="020B0603020202020204" pitchFamily="34" charset="0"/>
              </a:rPr>
              <a:t>will the aggrieved home buyer be required to file his complaint?</a:t>
            </a:r>
            <a:endParaRPr lang="en-US" sz="1400" dirty="0">
              <a:latin typeface="Univers for KPMG" panose="020B0603020202020204" pitchFamily="34" charset="0"/>
            </a:endParaRPr>
          </a:p>
          <a:p>
            <a:pPr>
              <a:buNone/>
            </a:pPr>
            <a:r>
              <a:rPr lang="en-IN" sz="1400" dirty="0">
                <a:latin typeface="Univers for KPMG" panose="020B0603020202020204" pitchFamily="34" charset="0"/>
              </a:rPr>
              <a:t>Ans: The aggrieved person can file an application online as per format provided by MahaRERA website.</a:t>
            </a:r>
            <a:endParaRPr lang="en-US" sz="1400" dirty="0">
              <a:latin typeface="Univers for KPMG" panose="020B0603020202020204" pitchFamily="34" charset="0"/>
            </a:endParaRPr>
          </a:p>
          <a:p>
            <a:pPr>
              <a:buNone/>
            </a:pPr>
            <a:r>
              <a:rPr lang="en-IN" sz="1400" b="1" dirty="0" smtClean="0">
                <a:latin typeface="Univers for KPMG" panose="020B0603020202020204" pitchFamily="34" charset="0"/>
              </a:rPr>
              <a:t>On </a:t>
            </a:r>
            <a:r>
              <a:rPr lang="en-IN" sz="1400" b="1" dirty="0">
                <a:latin typeface="Univers for KPMG" panose="020B0603020202020204" pitchFamily="34" charset="0"/>
              </a:rPr>
              <a:t>what grounds can the home buyer file a complaint?</a:t>
            </a:r>
            <a:endParaRPr lang="en-US" sz="1400" dirty="0">
              <a:latin typeface="Univers for KPMG" panose="020B0603020202020204" pitchFamily="34" charset="0"/>
            </a:endParaRPr>
          </a:p>
          <a:p>
            <a:pPr>
              <a:buNone/>
            </a:pPr>
            <a:r>
              <a:rPr lang="en-IN" sz="1400" dirty="0">
                <a:latin typeface="Univers for KPMG" panose="020B0603020202020204" pitchFamily="34" charset="0"/>
              </a:rPr>
              <a:t>Ans: An aggrieved person may file a complaint with MahaRERA for any violation or contravention of the provisions of the Act or the Rules or Regulations made there under.</a:t>
            </a:r>
            <a:endParaRPr lang="en-US" sz="1400" dirty="0">
              <a:latin typeface="Univers for KPMG" panose="020B0603020202020204" pitchFamily="34" charset="0"/>
            </a:endParaRPr>
          </a:p>
          <a:p>
            <a:pPr>
              <a:buNone/>
            </a:pPr>
            <a:r>
              <a:rPr lang="en-IN" sz="1400" b="1" dirty="0">
                <a:latin typeface="Univers for KPMG" panose="020B0603020202020204" pitchFamily="34" charset="0"/>
              </a:rPr>
              <a:t>Who would decide the complaints?</a:t>
            </a:r>
            <a:endParaRPr lang="en-US" sz="1400" dirty="0">
              <a:latin typeface="Univers for KPMG" panose="020B0603020202020204" pitchFamily="34" charset="0"/>
            </a:endParaRPr>
          </a:p>
          <a:p>
            <a:pPr>
              <a:buNone/>
            </a:pPr>
            <a:r>
              <a:rPr lang="en-IN" sz="1400" dirty="0">
                <a:latin typeface="Univers for KPMG" panose="020B0603020202020204" pitchFamily="34" charset="0"/>
              </a:rPr>
              <a:t>Ans: As per Regulation 24 of Maharashtra Real Estate Regulatory </a:t>
            </a:r>
            <a:r>
              <a:rPr lang="en-IN" sz="1400" dirty="0" smtClean="0">
                <a:latin typeface="Univers for KPMG" panose="020B0603020202020204" pitchFamily="34" charset="0"/>
              </a:rPr>
              <a:t>Authority(General</a:t>
            </a:r>
            <a:r>
              <a:rPr lang="en-IN" sz="1400" dirty="0">
                <a:latin typeface="Univers for KPMG" panose="020B0603020202020204" pitchFamily="34" charset="0"/>
              </a:rPr>
              <a:t>) Regulations 2017, for adjudication proceedings with respect to complaints filed, MahaRERA may, by order, direct that specific matters or issues be heard and decided by a single bench of either the Chairperson or any </a:t>
            </a:r>
            <a:r>
              <a:rPr lang="en-IN" sz="1400" dirty="0" smtClean="0">
                <a:latin typeface="Univers for KPMG" panose="020B0603020202020204" pitchFamily="34" charset="0"/>
              </a:rPr>
              <a:t>Member</a:t>
            </a:r>
            <a:r>
              <a:rPr lang="en-IN" sz="1400" dirty="0">
                <a:latin typeface="Univers for KPMG" panose="020B0603020202020204" pitchFamily="34" charset="0"/>
              </a:rPr>
              <a:t> </a:t>
            </a:r>
            <a:r>
              <a:rPr lang="en-IN" sz="1400" dirty="0" smtClean="0">
                <a:latin typeface="Univers for KPMG" panose="020B0603020202020204" pitchFamily="34" charset="0"/>
              </a:rPr>
              <a:t>of the Authority.  </a:t>
            </a:r>
            <a:endParaRPr lang="en-US" sz="1400" dirty="0">
              <a:latin typeface="Univers for KPMG" panose="020B0603020202020204" pitchFamily="34" charset="0"/>
            </a:endParaRPr>
          </a:p>
          <a:p>
            <a:pPr>
              <a:buNone/>
            </a:pPr>
            <a:r>
              <a:rPr lang="en-IN" sz="1400" b="1" dirty="0">
                <a:latin typeface="Univers for KPMG" panose="020B0603020202020204" pitchFamily="34" charset="0"/>
              </a:rPr>
              <a:t>Is there any pecuniary jurisdiction for complaint handling Authorities?</a:t>
            </a:r>
            <a:endParaRPr lang="en-US" sz="1400" dirty="0">
              <a:latin typeface="Univers for KPMG" panose="020B0603020202020204" pitchFamily="34" charset="0"/>
            </a:endParaRPr>
          </a:p>
          <a:p>
            <a:pPr>
              <a:buNone/>
            </a:pPr>
            <a:r>
              <a:rPr lang="en-IN" sz="1400" dirty="0">
                <a:latin typeface="Univers for KPMG" panose="020B0603020202020204" pitchFamily="34" charset="0"/>
              </a:rPr>
              <a:t>Ans: No. However, geographical jurisdiction may be specified for Chairperson or members of MahaRERA.</a:t>
            </a:r>
            <a:endParaRPr lang="en-US" sz="1400" dirty="0">
              <a:latin typeface="Univers for KPMG" panose="020B0603020202020204" pitchFamily="34" charset="0"/>
            </a:endParaRPr>
          </a:p>
          <a:p>
            <a:pPr>
              <a:buNone/>
            </a:pPr>
            <a:r>
              <a:rPr lang="en-IN" sz="1400" b="1" dirty="0">
                <a:latin typeface="Univers for KPMG" panose="020B0603020202020204" pitchFamily="34" charset="0"/>
              </a:rPr>
              <a:t>Is there any time limit prescribed for disposal of complaints?</a:t>
            </a:r>
            <a:endParaRPr lang="en-US" sz="1400" dirty="0">
              <a:latin typeface="Univers for KPMG" panose="020B0603020202020204" pitchFamily="34" charset="0"/>
            </a:endParaRPr>
          </a:p>
          <a:p>
            <a:pPr>
              <a:buNone/>
            </a:pPr>
            <a:r>
              <a:rPr lang="en-IN" sz="1400" dirty="0" smtClean="0">
                <a:latin typeface="Univers for KPMG" panose="020B0603020202020204" pitchFamily="34" charset="0"/>
              </a:rPr>
              <a:t>Ans</a:t>
            </a:r>
            <a:r>
              <a:rPr lang="en-IN" sz="1400" dirty="0">
                <a:latin typeface="Univers for KPMG" panose="020B0603020202020204" pitchFamily="34" charset="0"/>
              </a:rPr>
              <a:t>: Section 29 of the Act provides that complaints should be disposed off as expeditiously as possible but not later than sixty days from the date of filing the same. However, where it cannot be disposed of during the said period, the Real Estate Regulatory Authority is required to record its reasons for the same.</a:t>
            </a:r>
            <a:endParaRPr lang="en-US" sz="1400" dirty="0">
              <a:latin typeface="Univers for KPMG" panose="020B0603020202020204" pitchFamily="34" charset="0"/>
            </a:endParaRPr>
          </a:p>
          <a:p>
            <a:endParaRPr lang="en-US" dirty="0">
              <a:latin typeface="Univers for KPMG" panose="020B0603020202020204" pitchFamily="34" charset="0"/>
            </a:endParaRPr>
          </a:p>
        </p:txBody>
      </p:sp>
      <p:sp>
        <p:nvSpPr>
          <p:cNvPr id="3" name="Text Placeholder 2"/>
          <p:cNvSpPr>
            <a:spLocks noGrp="1"/>
          </p:cNvSpPr>
          <p:nvPr>
            <p:ph type="body" idx="13"/>
          </p:nvPr>
        </p:nvSpPr>
        <p:spPr>
          <a:xfrm>
            <a:off x="507340" y="980728"/>
            <a:ext cx="8891323" cy="538138"/>
          </a:xfrm>
        </p:spPr>
        <p:txBody>
          <a:bodyPr/>
          <a:lstStyle/>
          <a:p>
            <a:r>
              <a:rPr lang="en-US" dirty="0">
                <a:latin typeface="Univers for KPMG" panose="020B0603020202020204" pitchFamily="34" charset="0"/>
              </a:rPr>
              <a:t>FAQs from Consumer Perspective</a:t>
            </a:r>
          </a:p>
          <a:p>
            <a:endParaRPr lang="en-US" dirty="0">
              <a:latin typeface="Univers for KPMG" panose="020B0603020202020204" pitchFamily="34" charset="0"/>
            </a:endParaRPr>
          </a:p>
        </p:txBody>
      </p:sp>
      <p:sp>
        <p:nvSpPr>
          <p:cNvPr id="4" name="Title 3"/>
          <p:cNvSpPr>
            <a:spLocks noGrp="1"/>
          </p:cNvSpPr>
          <p:nvPr>
            <p:ph type="title"/>
          </p:nvPr>
        </p:nvSpPr>
        <p:spPr/>
        <p:txBody>
          <a:bodyPr/>
          <a:lstStyle/>
          <a:p>
            <a:r>
              <a:rPr lang="en-US" u="sng" dirty="0" smtClean="0"/>
              <a:t>Frequently Asked Questions(FAQs)</a:t>
            </a:r>
            <a:endParaRPr lang="en-US" dirty="0"/>
          </a:p>
        </p:txBody>
      </p:sp>
      <p:pic>
        <p:nvPicPr>
          <p:cNvPr id="5" name="Picture 2" descr="C:\Users\MHADA\Desktop\MahaRERA\MahaRERA Logo.jpg"/>
          <p:cNvPicPr>
            <a:picLocks noChangeAspect="1" noChangeArrowheads="1"/>
          </p:cNvPicPr>
          <p:nvPr/>
        </p:nvPicPr>
        <p:blipFill>
          <a:blip r:embed="rId3" cstate="print"/>
          <a:srcRect/>
          <a:stretch>
            <a:fillRect/>
          </a:stretch>
        </p:blipFill>
        <p:spPr bwMode="auto">
          <a:xfrm>
            <a:off x="8841432" y="0"/>
            <a:ext cx="1064568" cy="980729"/>
          </a:xfrm>
          <a:prstGeom prst="rect">
            <a:avLst/>
          </a:prstGeom>
          <a:noFill/>
        </p:spPr>
      </p:pic>
    </p:spTree>
    <p:extLst>
      <p:ext uri="{BB962C8B-B14F-4D97-AF65-F5344CB8AC3E}">
        <p14:creationId xmlns:p14="http://schemas.microsoft.com/office/powerpoint/2010/main" xmlns="" val="2754115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8484" y="1484784"/>
            <a:ext cx="9090179" cy="4741311"/>
          </a:xfrm>
        </p:spPr>
        <p:txBody>
          <a:bodyPr/>
          <a:lstStyle/>
          <a:p>
            <a:r>
              <a:rPr lang="en-IN" sz="1400" b="1" u="sng" dirty="0">
                <a:latin typeface="Univers for KPMG" panose="020B0603020202020204" pitchFamily="34" charset="0"/>
              </a:rPr>
              <a:t>If the buyer wants to file a complaint in Consumer Court, is there any bar under the Act?</a:t>
            </a:r>
            <a:endParaRPr lang="en-US" sz="1400" u="sng" dirty="0">
              <a:latin typeface="Univers for KPMG" panose="020B0603020202020204" pitchFamily="34" charset="0"/>
            </a:endParaRPr>
          </a:p>
          <a:p>
            <a:r>
              <a:rPr lang="en-US" sz="1400" dirty="0">
                <a:latin typeface="Univers for KPMG" panose="020B0603020202020204" pitchFamily="34" charset="0"/>
              </a:rPr>
              <a:t>Ans: No. As per section 79 of the Act, civil courts are barred </a:t>
            </a:r>
            <a:r>
              <a:rPr lang="en-US" sz="1400" dirty="0" smtClean="0">
                <a:latin typeface="Univers for KPMG" panose="020B0603020202020204" pitchFamily="34" charset="0"/>
              </a:rPr>
              <a:t>but </a:t>
            </a:r>
            <a:r>
              <a:rPr lang="en-US" sz="1400" dirty="0">
                <a:latin typeface="Univers for KPMG" panose="020B0603020202020204" pitchFamily="34" charset="0"/>
              </a:rPr>
              <a:t>the consumer forums (National, State or District) have not been barred from the ambit of the Act. Section 71 proviso permits the complainant to withdraw his complaint as regards matters under section 12, 14, 18 and section 19, from the consumer forum and file it with the adjudicating officer appointed under the Act.</a:t>
            </a:r>
          </a:p>
          <a:p>
            <a:r>
              <a:rPr lang="en-IN" sz="1400" b="1" dirty="0" smtClean="0">
                <a:latin typeface="Univers for KPMG" panose="020B0603020202020204" pitchFamily="34" charset="0"/>
              </a:rPr>
              <a:t>Is there appeal provided against the orders given by MahaRERA? </a:t>
            </a:r>
            <a:r>
              <a:rPr lang="en-US" sz="1400" b="1" dirty="0">
                <a:latin typeface="Univers for KPMG" panose="020B0603020202020204" pitchFamily="34" charset="0"/>
              </a:rPr>
              <a:t>Is there a time limit? What are the fees?</a:t>
            </a:r>
            <a:endParaRPr lang="en-US" sz="1400" dirty="0" smtClean="0">
              <a:latin typeface="Univers for KPMG" panose="020B0603020202020204" pitchFamily="34" charset="0"/>
            </a:endParaRPr>
          </a:p>
          <a:p>
            <a:r>
              <a:rPr lang="en-IN" sz="1400" dirty="0" err="1" smtClean="0">
                <a:latin typeface="Univers for KPMG" panose="020B0603020202020204" pitchFamily="34" charset="0"/>
              </a:rPr>
              <a:t>Ans</a:t>
            </a:r>
            <a:r>
              <a:rPr lang="en-IN" sz="1400" dirty="0">
                <a:latin typeface="Univers for KPMG" panose="020B0603020202020204" pitchFamily="34" charset="0"/>
              </a:rPr>
              <a:t>: Any person aggrieved by any direction or decision or order made by MahaRERA or by an adjudicating officer may file an appeal before the Appellate Tribunal within a period of sixty days, in accordance with Rule 9 of Maharashtra Real Estate (Regulation and Development) (Recovery of Interest, Penalty, Compensation, Fine payable, Forms of Complaints and Appeal, etc.) Rules, 2017.</a:t>
            </a:r>
            <a:endParaRPr lang="en-US" sz="1400" dirty="0">
              <a:latin typeface="Univers for KPMG" panose="020B0603020202020204" pitchFamily="34" charset="0"/>
            </a:endParaRPr>
          </a:p>
          <a:p>
            <a:r>
              <a:rPr lang="en-IN" sz="1400" b="1" u="sng" dirty="0">
                <a:latin typeface="Univers for KPMG" panose="020B0603020202020204" pitchFamily="34" charset="0"/>
              </a:rPr>
              <a:t>Is there any time limit prescribed for the promoter for formation of society or any other legal entity of home buyers?</a:t>
            </a:r>
            <a:endParaRPr lang="en-US" sz="1400" u="sng" dirty="0">
              <a:latin typeface="Univers for KPMG" panose="020B0603020202020204" pitchFamily="34" charset="0"/>
            </a:endParaRPr>
          </a:p>
          <a:p>
            <a:r>
              <a:rPr lang="en-IN" sz="1400" dirty="0">
                <a:latin typeface="Univers for KPMG" panose="020B0603020202020204" pitchFamily="34" charset="0"/>
              </a:rPr>
              <a:t>Ans: Promoter has to enable formation of Legal Entity like Cooperative Society, Company, Association, Federation etc. within three months from the date on which </a:t>
            </a:r>
            <a:r>
              <a:rPr lang="en-IN" sz="1400" dirty="0" smtClean="0">
                <a:latin typeface="Univers for KPMG" panose="020B0603020202020204" pitchFamily="34" charset="0"/>
              </a:rPr>
              <a:t>fifty one </a:t>
            </a:r>
            <a:r>
              <a:rPr lang="en-IN" sz="1400" dirty="0">
                <a:latin typeface="Univers for KPMG" panose="020B0603020202020204" pitchFamily="34" charset="0"/>
              </a:rPr>
              <a:t>per cent of the total number of Purchasers, in such a building or a wing, have booked their apartment.</a:t>
            </a:r>
            <a:endParaRPr lang="en-US" sz="1400" dirty="0">
              <a:latin typeface="Univers for KPMG" panose="020B0603020202020204" pitchFamily="34" charset="0"/>
            </a:endParaRPr>
          </a:p>
          <a:p>
            <a:r>
              <a:rPr lang="en-IN" sz="1400" u="sng" dirty="0">
                <a:latin typeface="Univers for KPMG" panose="020B0603020202020204" pitchFamily="34" charset="0"/>
              </a:rPr>
              <a:t> </a:t>
            </a:r>
            <a:r>
              <a:rPr lang="en-IN" sz="1400" b="1" u="sng" dirty="0" smtClean="0">
                <a:latin typeface="Univers for KPMG" panose="020B0603020202020204" pitchFamily="34" charset="0"/>
              </a:rPr>
              <a:t>Is there </a:t>
            </a:r>
            <a:r>
              <a:rPr lang="en-IN" sz="1400" b="1" u="sng" dirty="0">
                <a:latin typeface="Univers for KPMG" panose="020B0603020202020204" pitchFamily="34" charset="0"/>
              </a:rPr>
              <a:t>time limit prescribed for </a:t>
            </a:r>
            <a:r>
              <a:rPr lang="en-IN" sz="1400" b="1" u="sng" dirty="0" smtClean="0">
                <a:latin typeface="Univers for KPMG" panose="020B0603020202020204" pitchFamily="34" charset="0"/>
              </a:rPr>
              <a:t> </a:t>
            </a:r>
            <a:r>
              <a:rPr lang="en-IN" sz="1400" b="1" u="sng" dirty="0">
                <a:latin typeface="Univers for KPMG" panose="020B0603020202020204" pitchFamily="34" charset="0"/>
              </a:rPr>
              <a:t>promoter to execute conveyance in favour </a:t>
            </a:r>
            <a:r>
              <a:rPr lang="en-IN" sz="1400" b="1" u="sng" dirty="0" smtClean="0">
                <a:latin typeface="Univers for KPMG" panose="020B0603020202020204" pitchFamily="34" charset="0"/>
              </a:rPr>
              <a:t>of association </a:t>
            </a:r>
            <a:r>
              <a:rPr lang="en-IN" sz="1400" b="1" u="sng" dirty="0">
                <a:latin typeface="Univers for KPMG" panose="020B0603020202020204" pitchFamily="34" charset="0"/>
              </a:rPr>
              <a:t>of buyers?</a:t>
            </a:r>
            <a:endParaRPr lang="en-US" sz="1400" u="sng" dirty="0">
              <a:latin typeface="Univers for KPMG" panose="020B0603020202020204" pitchFamily="34" charset="0"/>
            </a:endParaRPr>
          </a:p>
          <a:p>
            <a:r>
              <a:rPr lang="en-IN" sz="1400" dirty="0">
                <a:latin typeface="Univers for KPMG" panose="020B0603020202020204" pitchFamily="34" charset="0"/>
              </a:rPr>
              <a:t>Ans: Promoter shall execute a registered conveyance deed in favour of the allottee within three months from date of issue of occupancy certificate or </a:t>
            </a:r>
            <a:r>
              <a:rPr lang="en-IN" sz="1400" dirty="0" smtClean="0">
                <a:latin typeface="Univers for KPMG" panose="020B0603020202020204" pitchFamily="34" charset="0"/>
              </a:rPr>
              <a:t>fifty one </a:t>
            </a:r>
            <a:r>
              <a:rPr lang="en-IN" sz="1400" dirty="0">
                <a:latin typeface="Univers for KPMG" panose="020B0603020202020204" pitchFamily="34" charset="0"/>
              </a:rPr>
              <a:t>per cent of the total number of Purchasers, in such a building or a wing, has paid the full consideration to the promoter, whichever is earlier.</a:t>
            </a:r>
            <a:endParaRPr lang="en-US" sz="1400" dirty="0">
              <a:latin typeface="Univers for KPMG" panose="020B0603020202020204" pitchFamily="34" charset="0"/>
            </a:endParaRPr>
          </a:p>
          <a:p>
            <a:endParaRPr lang="en-US" dirty="0">
              <a:latin typeface="Univers for KPMG" panose="020B0603020202020204" pitchFamily="34" charset="0"/>
            </a:endParaRPr>
          </a:p>
        </p:txBody>
      </p:sp>
      <p:sp>
        <p:nvSpPr>
          <p:cNvPr id="3" name="Text Placeholder 2"/>
          <p:cNvSpPr>
            <a:spLocks noGrp="1"/>
          </p:cNvSpPr>
          <p:nvPr>
            <p:ph type="body" idx="13"/>
          </p:nvPr>
        </p:nvSpPr>
        <p:spPr/>
        <p:txBody>
          <a:bodyPr/>
          <a:lstStyle/>
          <a:p>
            <a:r>
              <a:rPr lang="en-US" dirty="0">
                <a:latin typeface="Univers for KPMG" panose="020B0603020202020204" pitchFamily="34" charset="0"/>
              </a:rPr>
              <a:t>FAQs from Consumer Perspective</a:t>
            </a:r>
          </a:p>
          <a:p>
            <a:endParaRPr lang="en-US" dirty="0">
              <a:latin typeface="Univers for KPMG" panose="020B0603020202020204" pitchFamily="34" charset="0"/>
            </a:endParaRPr>
          </a:p>
        </p:txBody>
      </p:sp>
      <p:sp>
        <p:nvSpPr>
          <p:cNvPr id="4" name="Title 3"/>
          <p:cNvSpPr>
            <a:spLocks noGrp="1"/>
          </p:cNvSpPr>
          <p:nvPr>
            <p:ph type="title"/>
          </p:nvPr>
        </p:nvSpPr>
        <p:spPr/>
        <p:txBody>
          <a:bodyPr/>
          <a:lstStyle/>
          <a:p>
            <a:r>
              <a:rPr lang="en-US" u="sng" dirty="0" smtClean="0"/>
              <a:t>Frequently Asked Questions(FAQs)</a:t>
            </a:r>
            <a:endParaRPr lang="en-US" dirty="0"/>
          </a:p>
        </p:txBody>
      </p:sp>
      <p:pic>
        <p:nvPicPr>
          <p:cNvPr id="5" name="Picture 2" descr="C:\Users\MHADA\Desktop\MahaRERA\MahaRERA Logo.jpg"/>
          <p:cNvPicPr>
            <a:picLocks noChangeAspect="1" noChangeArrowheads="1"/>
          </p:cNvPicPr>
          <p:nvPr/>
        </p:nvPicPr>
        <p:blipFill>
          <a:blip r:embed="rId3" cstate="print"/>
          <a:srcRect/>
          <a:stretch>
            <a:fillRect/>
          </a:stretch>
        </p:blipFill>
        <p:spPr bwMode="auto">
          <a:xfrm>
            <a:off x="8841432" y="0"/>
            <a:ext cx="1064568" cy="980729"/>
          </a:xfrm>
          <a:prstGeom prst="rect">
            <a:avLst/>
          </a:prstGeom>
          <a:noFill/>
        </p:spPr>
      </p:pic>
    </p:spTree>
    <p:extLst>
      <p:ext uri="{BB962C8B-B14F-4D97-AF65-F5344CB8AC3E}">
        <p14:creationId xmlns:p14="http://schemas.microsoft.com/office/powerpoint/2010/main" xmlns="" val="2753679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Introduction to MahaRERA</a:t>
            </a:r>
            <a:endParaRPr lang="en-US" dirty="0"/>
          </a:p>
        </p:txBody>
      </p:sp>
      <p:sp>
        <p:nvSpPr>
          <p:cNvPr id="4" name="Rectangle 3"/>
          <p:cNvSpPr/>
          <p:nvPr/>
        </p:nvSpPr>
        <p:spPr>
          <a:xfrm>
            <a:off x="186474" y="980728"/>
            <a:ext cx="9447045" cy="1877437"/>
          </a:xfrm>
          <a:prstGeom prst="rect">
            <a:avLst/>
          </a:prstGeom>
        </p:spPr>
        <p:txBody>
          <a:bodyPr wrap="square">
            <a:spAutoFit/>
          </a:bodyPr>
          <a:lstStyle/>
          <a:p>
            <a:pPr marL="285750" indent="-285750" algn="just" eaLnBrk="0" hangingPunct="0">
              <a:lnSpc>
                <a:spcPct val="120000"/>
              </a:lnSpc>
              <a:spcAft>
                <a:spcPts val="1200"/>
              </a:spcAft>
              <a:buFont typeface="Wingdings" panose="05000000000000000000" pitchFamily="2" charset="2"/>
              <a:buChar char="ü"/>
              <a:defRPr/>
            </a:pPr>
            <a:r>
              <a:rPr lang="en-US" sz="1600" kern="0" dirty="0" smtClean="0">
                <a:latin typeface="Univers for KPMG" panose="020B0603020202020204" pitchFamily="34" charset="0"/>
                <a:cs typeface="Times New Roman" pitchFamily="18" charset="0"/>
              </a:rPr>
              <a:t>Government </a:t>
            </a:r>
            <a:r>
              <a:rPr lang="en-US" sz="1600" kern="0" dirty="0">
                <a:latin typeface="Univers for KPMG" panose="020B0603020202020204" pitchFamily="34" charset="0"/>
                <a:cs typeface="Times New Roman" pitchFamily="18" charset="0"/>
              </a:rPr>
              <a:t>of India enacted the Real Estate (Regulation and Development) Act 2016 on 26th March 2016 </a:t>
            </a:r>
            <a:r>
              <a:rPr lang="en-US" sz="1600" kern="0" dirty="0" smtClean="0">
                <a:latin typeface="Univers for KPMG" panose="020B0603020202020204" pitchFamily="34" charset="0"/>
                <a:cs typeface="Times New Roman" pitchFamily="18" charset="0"/>
              </a:rPr>
              <a:t>and all provisions shall come into effect from 1</a:t>
            </a:r>
            <a:r>
              <a:rPr lang="en-US" sz="1600" kern="0" baseline="30000" dirty="0" smtClean="0">
                <a:latin typeface="Univers for KPMG" panose="020B0603020202020204" pitchFamily="34" charset="0"/>
                <a:cs typeface="Times New Roman" pitchFamily="18" charset="0"/>
              </a:rPr>
              <a:t>st</a:t>
            </a:r>
            <a:r>
              <a:rPr lang="en-US" sz="1600" kern="0" dirty="0" smtClean="0">
                <a:latin typeface="Univers for KPMG" panose="020B0603020202020204" pitchFamily="34" charset="0"/>
                <a:cs typeface="Times New Roman" pitchFamily="18" charset="0"/>
              </a:rPr>
              <a:t> May 2017</a:t>
            </a:r>
          </a:p>
          <a:p>
            <a:pPr marL="285750" indent="-285750" algn="just" eaLnBrk="0" hangingPunct="0">
              <a:lnSpc>
                <a:spcPct val="120000"/>
              </a:lnSpc>
              <a:spcAft>
                <a:spcPts val="1200"/>
              </a:spcAft>
              <a:buFont typeface="Wingdings" panose="05000000000000000000" pitchFamily="2" charset="2"/>
              <a:buChar char="ü"/>
              <a:defRPr/>
            </a:pPr>
            <a:r>
              <a:rPr lang="en-US" sz="1600" kern="0" dirty="0" smtClean="0">
                <a:latin typeface="Univers for KPMG" panose="020B0603020202020204" pitchFamily="34" charset="0"/>
                <a:cs typeface="Times New Roman" pitchFamily="18" charset="0"/>
              </a:rPr>
              <a:t>Maharashtra </a:t>
            </a:r>
            <a:r>
              <a:rPr lang="en-US" sz="1600" kern="0" dirty="0">
                <a:latin typeface="Univers for KPMG" panose="020B0603020202020204" pitchFamily="34" charset="0"/>
                <a:cs typeface="Times New Roman" pitchFamily="18" charset="0"/>
              </a:rPr>
              <a:t>Real Estate Regulatory Authority (MahaRERA</a:t>
            </a:r>
            <a:r>
              <a:rPr lang="en-US" sz="1600" kern="0" dirty="0" smtClean="0">
                <a:latin typeface="Univers for KPMG" panose="020B0603020202020204" pitchFamily="34" charset="0"/>
                <a:cs typeface="Times New Roman" pitchFamily="18" charset="0"/>
              </a:rPr>
              <a:t>) established </a:t>
            </a:r>
            <a:r>
              <a:rPr lang="en-US" sz="1600" kern="0" dirty="0">
                <a:latin typeface="Univers for KPMG" panose="020B0603020202020204" pitchFamily="34" charset="0"/>
                <a:cs typeface="Times New Roman" pitchFamily="18" charset="0"/>
              </a:rPr>
              <a:t>vide Notification No. 23 dated 8 March 2017</a:t>
            </a:r>
            <a:endParaRPr lang="en-US" sz="1600" kern="0" dirty="0" smtClean="0">
              <a:latin typeface="Univers for KPMG" panose="020B0603020202020204" pitchFamily="34" charset="0"/>
              <a:cs typeface="Times New Roman" pitchFamily="18" charset="0"/>
            </a:endParaRPr>
          </a:p>
          <a:p>
            <a:pPr marL="285750" indent="-285750" algn="just" eaLnBrk="0" hangingPunct="0">
              <a:lnSpc>
                <a:spcPct val="120000"/>
              </a:lnSpc>
              <a:spcAft>
                <a:spcPts val="1200"/>
              </a:spcAft>
              <a:buFont typeface="Wingdings" panose="05000000000000000000" pitchFamily="2" charset="2"/>
              <a:buChar char="ü"/>
              <a:defRPr/>
            </a:pPr>
            <a:endParaRPr lang="en-US" sz="1600" kern="0" dirty="0">
              <a:latin typeface="Univers for KPMG" panose="020B0603020202020204" pitchFamily="34" charset="0"/>
              <a:cs typeface="Times New Roman" pitchFamily="18" charset="0"/>
            </a:endParaRPr>
          </a:p>
        </p:txBody>
      </p:sp>
      <p:sp>
        <p:nvSpPr>
          <p:cNvPr id="35" name="Rectangle 34"/>
          <p:cNvSpPr/>
          <p:nvPr/>
        </p:nvSpPr>
        <p:spPr>
          <a:xfrm>
            <a:off x="540514" y="2961278"/>
            <a:ext cx="3018889" cy="3520964"/>
          </a:xfrm>
          <a:prstGeom prst="rect">
            <a:avLst/>
          </a:prstGeom>
        </p:spPr>
        <p:txBody>
          <a:bodyPr wrap="square">
            <a:spAutoFit/>
          </a:bodyPr>
          <a:lstStyle/>
          <a:p>
            <a:pPr eaLnBrk="0" hangingPunct="0">
              <a:lnSpc>
                <a:spcPct val="120000"/>
              </a:lnSpc>
              <a:spcAft>
                <a:spcPts val="1200"/>
              </a:spcAft>
              <a:defRPr/>
            </a:pPr>
            <a:r>
              <a:rPr lang="en-US" sz="1600" kern="0" dirty="0">
                <a:latin typeface="Univers for KPMG" panose="020B0603020202020204" pitchFamily="34" charset="0"/>
                <a:cs typeface="Times New Roman" pitchFamily="18" charset="0"/>
              </a:rPr>
              <a:t>Government of Maharashtra </a:t>
            </a:r>
            <a:r>
              <a:rPr lang="en-US" sz="1600" kern="0" dirty="0" smtClean="0">
                <a:latin typeface="Univers for KPMG" panose="020B0603020202020204" pitchFamily="34" charset="0"/>
                <a:cs typeface="Times New Roman" pitchFamily="18" charset="0"/>
              </a:rPr>
              <a:t>has further </a:t>
            </a:r>
            <a:r>
              <a:rPr lang="en-US" sz="1600" kern="0" dirty="0">
                <a:latin typeface="Univers for KPMG" panose="020B0603020202020204" pitchFamily="34" charset="0"/>
                <a:cs typeface="Times New Roman" pitchFamily="18" charset="0"/>
              </a:rPr>
              <a:t>promulgated the following </a:t>
            </a:r>
            <a:r>
              <a:rPr lang="en-US" sz="1600" kern="0" dirty="0" smtClean="0">
                <a:latin typeface="Univers for KPMG" panose="020B0603020202020204" pitchFamily="34" charset="0"/>
                <a:cs typeface="Times New Roman" pitchFamily="18" charset="0"/>
              </a:rPr>
              <a:t>rules:</a:t>
            </a:r>
          </a:p>
          <a:p>
            <a:pPr eaLnBrk="0" hangingPunct="0">
              <a:lnSpc>
                <a:spcPct val="120000"/>
              </a:lnSpc>
              <a:spcAft>
                <a:spcPts val="1200"/>
              </a:spcAft>
              <a:defRPr/>
            </a:pPr>
            <a:endParaRPr lang="en-US" sz="1600" kern="0" dirty="0" smtClean="0">
              <a:latin typeface="Univers for KPMG" panose="020B0603020202020204" pitchFamily="34" charset="0"/>
              <a:cs typeface="Times New Roman" pitchFamily="18" charset="0"/>
            </a:endParaRPr>
          </a:p>
          <a:p>
            <a:pPr eaLnBrk="0" hangingPunct="0">
              <a:lnSpc>
                <a:spcPct val="120000"/>
              </a:lnSpc>
              <a:spcAft>
                <a:spcPts val="1200"/>
              </a:spcAft>
              <a:defRPr/>
            </a:pPr>
            <a:endParaRPr lang="en-US" sz="1600" kern="0" dirty="0">
              <a:latin typeface="Univers for KPMG" panose="020B0603020202020204" pitchFamily="34" charset="0"/>
              <a:cs typeface="Times New Roman" pitchFamily="18" charset="0"/>
            </a:endParaRPr>
          </a:p>
          <a:p>
            <a:pPr algn="ctr" eaLnBrk="0" hangingPunct="0">
              <a:lnSpc>
                <a:spcPct val="120000"/>
              </a:lnSpc>
              <a:spcAft>
                <a:spcPts val="1200"/>
              </a:spcAft>
              <a:defRPr/>
            </a:pPr>
            <a:r>
              <a:rPr lang="en-US" sz="1600" kern="0" dirty="0" smtClean="0">
                <a:latin typeface="Univers for KPMG" panose="020B0603020202020204" pitchFamily="34" charset="0"/>
                <a:cs typeface="Times New Roman" pitchFamily="18" charset="0"/>
              </a:rPr>
              <a:t>Please refer our website:</a:t>
            </a:r>
          </a:p>
          <a:p>
            <a:pPr algn="ctr" eaLnBrk="0" hangingPunct="0">
              <a:lnSpc>
                <a:spcPct val="120000"/>
              </a:lnSpc>
              <a:spcAft>
                <a:spcPts val="1200"/>
              </a:spcAft>
              <a:defRPr/>
            </a:pPr>
            <a:r>
              <a:rPr lang="en-US" sz="1600" kern="0" dirty="0" smtClean="0">
                <a:solidFill>
                  <a:schemeClr val="accent1"/>
                </a:solidFill>
                <a:latin typeface="Univers for KPMG" panose="020B0603020202020204" pitchFamily="34" charset="0"/>
                <a:cs typeface="Times New Roman" pitchFamily="18" charset="0"/>
                <a:hlinkClick r:id="rId3"/>
              </a:rPr>
              <a:t>https://maharera.mahaonline.gov.in</a:t>
            </a:r>
            <a:endParaRPr lang="en-US" sz="1600" kern="0" dirty="0" smtClean="0">
              <a:solidFill>
                <a:schemeClr val="accent1"/>
              </a:solidFill>
              <a:latin typeface="Univers for KPMG" panose="020B0603020202020204" pitchFamily="34" charset="0"/>
              <a:cs typeface="Times New Roman" pitchFamily="18" charset="0"/>
            </a:endParaRPr>
          </a:p>
          <a:p>
            <a:pPr eaLnBrk="0" hangingPunct="0">
              <a:lnSpc>
                <a:spcPct val="120000"/>
              </a:lnSpc>
              <a:spcAft>
                <a:spcPts val="1200"/>
              </a:spcAft>
              <a:defRPr/>
            </a:pPr>
            <a:endParaRPr lang="en-US" sz="1600" kern="0" dirty="0">
              <a:latin typeface="Univers for KPMG" panose="020B0603020202020204" pitchFamily="34" charset="0"/>
              <a:cs typeface="Times New Roman" pitchFamily="18" charset="0"/>
            </a:endParaRPr>
          </a:p>
        </p:txBody>
      </p:sp>
      <p:sp>
        <p:nvSpPr>
          <p:cNvPr id="12" name="Diamond 11"/>
          <p:cNvSpPr/>
          <p:nvPr/>
        </p:nvSpPr>
        <p:spPr>
          <a:xfrm>
            <a:off x="3764868" y="2132856"/>
            <a:ext cx="6141132" cy="4356484"/>
          </a:xfrm>
          <a:prstGeom prst="diamond">
            <a:avLst/>
          </a:prstGeom>
          <a:solidFill>
            <a:schemeClr val="bg1">
              <a:lumMod val="75000"/>
            </a:schemeClr>
          </a:solidFill>
        </p:spPr>
        <p:style>
          <a:lnRef idx="0">
            <a:schemeClr val="dk1">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grpSp>
        <p:nvGrpSpPr>
          <p:cNvPr id="13" name="Group 12"/>
          <p:cNvGrpSpPr/>
          <p:nvPr/>
        </p:nvGrpSpPr>
        <p:grpSpPr>
          <a:xfrm>
            <a:off x="4371542" y="2290604"/>
            <a:ext cx="4973945" cy="666165"/>
            <a:chOff x="2052715" y="709502"/>
            <a:chExt cx="2061281" cy="1903964"/>
          </a:xfrm>
          <a:solidFill>
            <a:srgbClr val="00A3A1"/>
          </a:solidFill>
        </p:grpSpPr>
        <p:sp>
          <p:nvSpPr>
            <p:cNvPr id="17" name="Rounded Rectangle 16"/>
            <p:cNvSpPr/>
            <p:nvPr/>
          </p:nvSpPr>
          <p:spPr>
            <a:xfrm>
              <a:off x="2052715" y="709502"/>
              <a:ext cx="2061281" cy="1903964"/>
            </a:xfrm>
            <a:prstGeom prst="roundRect">
              <a:avLst/>
            </a:prstGeom>
            <a:grpFill/>
            <a:ln>
              <a:no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8" name="Rounded Rectangle 5"/>
            <p:cNvSpPr/>
            <p:nvPr/>
          </p:nvSpPr>
          <p:spPr>
            <a:xfrm>
              <a:off x="2132156" y="980538"/>
              <a:ext cx="1894886" cy="1449251"/>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6434" tIns="46434" rIns="46434" bIns="46434" numCol="1" spcCol="1270" anchor="ctr" anchorCtr="0">
              <a:noAutofit/>
            </a:bodyPr>
            <a:lstStyle/>
            <a:p>
              <a:pPr lvl="0"/>
              <a:r>
                <a:rPr lang="en-US" sz="1400" u="sng" dirty="0" smtClean="0">
                  <a:latin typeface="Univers for KPMG" panose="020B0603020202020204" pitchFamily="34" charset="0"/>
                </a:rPr>
                <a:t>Maharashtra </a:t>
              </a:r>
              <a:r>
                <a:rPr lang="en-US" sz="1400" u="sng" dirty="0">
                  <a:latin typeface="Univers for KPMG" panose="020B0603020202020204" pitchFamily="34" charset="0"/>
                </a:rPr>
                <a:t>Real Estate </a:t>
              </a:r>
              <a:r>
                <a:rPr lang="en-US" sz="1400" u="sng" dirty="0" smtClean="0">
                  <a:latin typeface="Univers for KPMG" panose="020B0603020202020204" pitchFamily="34" charset="0"/>
                </a:rPr>
                <a:t>(Registration </a:t>
              </a:r>
              <a:r>
                <a:rPr lang="en-US" sz="1400" u="sng" dirty="0">
                  <a:latin typeface="Univers for KPMG" panose="020B0603020202020204" pitchFamily="34" charset="0"/>
                </a:rPr>
                <a:t>of Real Estate Projects, Registration of Real Estate Agents, Rates of Interest and Disclosures on </a:t>
              </a:r>
              <a:r>
                <a:rPr lang="en-US" sz="1400" u="sng" dirty="0" smtClean="0">
                  <a:latin typeface="Univers for KPMG" panose="020B0603020202020204" pitchFamily="34" charset="0"/>
                </a:rPr>
                <a:t>Website) </a:t>
              </a:r>
              <a:r>
                <a:rPr lang="en-US" sz="1400" u="sng" dirty="0">
                  <a:latin typeface="Univers for KPMG" panose="020B0603020202020204" pitchFamily="34" charset="0"/>
                </a:rPr>
                <a:t>Rules, 2017</a:t>
              </a:r>
              <a:endParaRPr lang="en-US" sz="1400" dirty="0">
                <a:latin typeface="Univers for KPMG" panose="020B0603020202020204" pitchFamily="34" charset="0"/>
              </a:endParaRPr>
            </a:p>
          </p:txBody>
        </p:sp>
      </p:grpSp>
      <p:grpSp>
        <p:nvGrpSpPr>
          <p:cNvPr id="28" name="Group 27"/>
          <p:cNvGrpSpPr/>
          <p:nvPr/>
        </p:nvGrpSpPr>
        <p:grpSpPr>
          <a:xfrm>
            <a:off x="4374259" y="3068960"/>
            <a:ext cx="4971228" cy="675669"/>
            <a:chOff x="2052715" y="709502"/>
            <a:chExt cx="2061281" cy="1903964"/>
          </a:xfrm>
          <a:solidFill>
            <a:srgbClr val="00A3A1"/>
          </a:solidFill>
        </p:grpSpPr>
        <p:sp>
          <p:nvSpPr>
            <p:cNvPr id="29" name="Rounded Rectangle 28"/>
            <p:cNvSpPr/>
            <p:nvPr/>
          </p:nvSpPr>
          <p:spPr>
            <a:xfrm>
              <a:off x="2052715" y="709502"/>
              <a:ext cx="2061281" cy="1903964"/>
            </a:xfrm>
            <a:prstGeom prst="roundRect">
              <a:avLst/>
            </a:prstGeom>
            <a:grpFill/>
            <a:ln>
              <a:no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30" name="Rounded Rectangle 5"/>
            <p:cNvSpPr/>
            <p:nvPr/>
          </p:nvSpPr>
          <p:spPr>
            <a:xfrm>
              <a:off x="2132156" y="980537"/>
              <a:ext cx="1894886" cy="1407426"/>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6434" tIns="46434" rIns="46434" bIns="46434" numCol="1" spcCol="1270" anchor="ctr" anchorCtr="0">
              <a:noAutofit/>
            </a:bodyPr>
            <a:lstStyle/>
            <a:p>
              <a:pPr lvl="0"/>
              <a:r>
                <a:rPr lang="en-US" sz="1400" u="sng" dirty="0" smtClean="0">
                  <a:latin typeface="Univers for KPMG" panose="020B0603020202020204" pitchFamily="34" charset="0"/>
                </a:rPr>
                <a:t>Maharashtra </a:t>
              </a:r>
              <a:r>
                <a:rPr lang="en-US" sz="1400" u="sng" dirty="0">
                  <a:latin typeface="Univers for KPMG" panose="020B0603020202020204" pitchFamily="34" charset="0"/>
                </a:rPr>
                <a:t>Real Estate Regulatory Authority, Officers and Employees (Appointment and Service Conditions) Rules, 2017</a:t>
              </a:r>
              <a:endParaRPr lang="en-US" sz="1400" dirty="0">
                <a:latin typeface="Univers for KPMG" panose="020B0603020202020204" pitchFamily="34" charset="0"/>
              </a:endParaRPr>
            </a:p>
          </p:txBody>
        </p:sp>
      </p:grpSp>
      <p:grpSp>
        <p:nvGrpSpPr>
          <p:cNvPr id="31" name="Group 30"/>
          <p:cNvGrpSpPr/>
          <p:nvPr/>
        </p:nvGrpSpPr>
        <p:grpSpPr>
          <a:xfrm>
            <a:off x="4364107" y="3856820"/>
            <a:ext cx="4981379" cy="732051"/>
            <a:chOff x="2052715" y="709502"/>
            <a:chExt cx="2061281" cy="1903964"/>
          </a:xfrm>
          <a:solidFill>
            <a:srgbClr val="00A3A1"/>
          </a:solidFill>
        </p:grpSpPr>
        <p:sp>
          <p:nvSpPr>
            <p:cNvPr id="32" name="Rounded Rectangle 31"/>
            <p:cNvSpPr/>
            <p:nvPr/>
          </p:nvSpPr>
          <p:spPr>
            <a:xfrm>
              <a:off x="2052715" y="709502"/>
              <a:ext cx="2061281" cy="1903964"/>
            </a:xfrm>
            <a:prstGeom prst="roundRect">
              <a:avLst/>
            </a:prstGeom>
            <a:grpFill/>
            <a:ln>
              <a:no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33" name="Rounded Rectangle 5"/>
            <p:cNvSpPr/>
            <p:nvPr/>
          </p:nvSpPr>
          <p:spPr>
            <a:xfrm>
              <a:off x="2132156" y="980537"/>
              <a:ext cx="1894886" cy="1407426"/>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6434" tIns="46434" rIns="46434" bIns="46434" numCol="1" spcCol="1270" anchor="ctr" anchorCtr="0">
              <a:noAutofit/>
            </a:bodyPr>
            <a:lstStyle/>
            <a:p>
              <a:pPr lvl="0"/>
              <a:r>
                <a:rPr lang="en-US" sz="1400" u="sng" dirty="0" smtClean="0">
                  <a:latin typeface="Univers for KPMG" panose="020B0603020202020204" pitchFamily="34" charset="0"/>
                </a:rPr>
                <a:t>Maharashtra </a:t>
              </a:r>
              <a:r>
                <a:rPr lang="en-US" sz="1400" u="sng" dirty="0">
                  <a:latin typeface="Univers for KPMG" panose="020B0603020202020204" pitchFamily="34" charset="0"/>
                </a:rPr>
                <a:t>Real Estate </a:t>
              </a:r>
              <a:r>
                <a:rPr lang="en-US" sz="1400" u="sng" dirty="0" smtClean="0">
                  <a:latin typeface="Univers for KPMG" panose="020B0603020202020204" pitchFamily="34" charset="0"/>
                </a:rPr>
                <a:t>(</a:t>
              </a:r>
              <a:r>
                <a:rPr lang="en-US" sz="1400" u="sng" dirty="0">
                  <a:latin typeface="Univers for KPMG" panose="020B0603020202020204" pitchFamily="34" charset="0"/>
                </a:rPr>
                <a:t>Recovery of Interest, Penalty, Compensation, Fine payable, Forms of Complaints and Appeal, etc.) Rules, 2017</a:t>
              </a:r>
              <a:endParaRPr lang="en-US" sz="1400" dirty="0">
                <a:latin typeface="Univers for KPMG" panose="020B0603020202020204" pitchFamily="34" charset="0"/>
              </a:endParaRPr>
            </a:p>
          </p:txBody>
        </p:sp>
      </p:grpSp>
      <p:grpSp>
        <p:nvGrpSpPr>
          <p:cNvPr id="34" name="Group 33"/>
          <p:cNvGrpSpPr/>
          <p:nvPr/>
        </p:nvGrpSpPr>
        <p:grpSpPr>
          <a:xfrm>
            <a:off x="4356672" y="4653137"/>
            <a:ext cx="4988813" cy="701412"/>
            <a:chOff x="2052715" y="709502"/>
            <a:chExt cx="2061281" cy="1903964"/>
          </a:xfrm>
          <a:solidFill>
            <a:srgbClr val="00A3A1"/>
          </a:solidFill>
        </p:grpSpPr>
        <p:sp>
          <p:nvSpPr>
            <p:cNvPr id="36" name="Rounded Rectangle 35"/>
            <p:cNvSpPr/>
            <p:nvPr/>
          </p:nvSpPr>
          <p:spPr>
            <a:xfrm>
              <a:off x="2052715" y="709502"/>
              <a:ext cx="2061281" cy="1903964"/>
            </a:xfrm>
            <a:prstGeom prst="roundRect">
              <a:avLst/>
            </a:prstGeom>
            <a:grpFill/>
            <a:ln>
              <a:no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37" name="Rounded Rectangle 5"/>
            <p:cNvSpPr/>
            <p:nvPr/>
          </p:nvSpPr>
          <p:spPr>
            <a:xfrm>
              <a:off x="2132156" y="980537"/>
              <a:ext cx="1894886" cy="1407426"/>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6434" tIns="46434" rIns="46434" bIns="46434" numCol="1" spcCol="1270" anchor="ctr" anchorCtr="0">
              <a:noAutofit/>
            </a:bodyPr>
            <a:lstStyle/>
            <a:p>
              <a:pPr lvl="0"/>
              <a:r>
                <a:rPr lang="en-US" sz="1400" u="sng" dirty="0" smtClean="0">
                  <a:latin typeface="Univers for KPMG" panose="020B0603020202020204" pitchFamily="34" charset="0"/>
                </a:rPr>
                <a:t>Maharashtra </a:t>
              </a:r>
              <a:r>
                <a:rPr lang="en-US" sz="1400" u="sng" dirty="0">
                  <a:latin typeface="Univers for KPMG" panose="020B0603020202020204" pitchFamily="34" charset="0"/>
                </a:rPr>
                <a:t>Real Estate Appellate Tribunal, Officers and Employees (Appointment and Service Conditions) Rules, 2017</a:t>
              </a:r>
              <a:endParaRPr lang="en-US" sz="1400" dirty="0">
                <a:latin typeface="Univers for KPMG" panose="020B0603020202020204" pitchFamily="34" charset="0"/>
              </a:endParaRPr>
            </a:p>
          </p:txBody>
        </p:sp>
      </p:grpSp>
      <p:grpSp>
        <p:nvGrpSpPr>
          <p:cNvPr id="38" name="Group 37"/>
          <p:cNvGrpSpPr/>
          <p:nvPr/>
        </p:nvGrpSpPr>
        <p:grpSpPr>
          <a:xfrm>
            <a:off x="4349237" y="5441251"/>
            <a:ext cx="4996247" cy="788115"/>
            <a:chOff x="2052715" y="709502"/>
            <a:chExt cx="2061281" cy="1903964"/>
          </a:xfrm>
          <a:solidFill>
            <a:srgbClr val="00A3A1"/>
          </a:solidFill>
        </p:grpSpPr>
        <p:sp>
          <p:nvSpPr>
            <p:cNvPr id="39" name="Rounded Rectangle 38"/>
            <p:cNvSpPr/>
            <p:nvPr/>
          </p:nvSpPr>
          <p:spPr>
            <a:xfrm>
              <a:off x="2052715" y="709502"/>
              <a:ext cx="2061281" cy="1903964"/>
            </a:xfrm>
            <a:prstGeom prst="roundRect">
              <a:avLst/>
            </a:prstGeom>
            <a:grpFill/>
            <a:ln>
              <a:no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40" name="Rounded Rectangle 5"/>
            <p:cNvSpPr/>
            <p:nvPr/>
          </p:nvSpPr>
          <p:spPr>
            <a:xfrm>
              <a:off x="2132156" y="980537"/>
              <a:ext cx="1894886" cy="1407426"/>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6434" tIns="46434" rIns="46434" bIns="46434" numCol="1" spcCol="1270" anchor="ctr" anchorCtr="0">
              <a:noAutofit/>
            </a:bodyPr>
            <a:lstStyle/>
            <a:p>
              <a:pPr lvl="0"/>
              <a:r>
                <a:rPr lang="en-US" sz="1400" u="sng" dirty="0" smtClean="0">
                  <a:latin typeface="Univers for KPMG" panose="020B0603020202020204" pitchFamily="34" charset="0"/>
                </a:rPr>
                <a:t>Maharashtra </a:t>
              </a:r>
              <a:r>
                <a:rPr lang="en-US" sz="1400" u="sng" dirty="0">
                  <a:latin typeface="Univers for KPMG" panose="020B0603020202020204" pitchFamily="34" charset="0"/>
                </a:rPr>
                <a:t>Real Estate Regulatory Authority (Form of Annual Statement of Accounts and Annual Report ) Rules, 2017</a:t>
              </a:r>
              <a:endParaRPr lang="en-US" sz="1400" dirty="0">
                <a:latin typeface="Univers for KPMG" panose="020B0603020202020204" pitchFamily="34" charset="0"/>
              </a:endParaRPr>
            </a:p>
          </p:txBody>
        </p:sp>
      </p:grpSp>
      <p:pic>
        <p:nvPicPr>
          <p:cNvPr id="21" name="Picture 2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877432" y="44624"/>
            <a:ext cx="936104" cy="936104"/>
          </a:xfrm>
          <a:prstGeom prst="rect">
            <a:avLst/>
          </a:prstGeom>
        </p:spPr>
      </p:pic>
    </p:spTree>
    <p:extLst>
      <p:ext uri="{BB962C8B-B14F-4D97-AF65-F5344CB8AC3E}">
        <p14:creationId xmlns:p14="http://schemas.microsoft.com/office/powerpoint/2010/main" xmlns="" val="7080864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7340" y="1784033"/>
            <a:ext cx="8891323" cy="4741311"/>
          </a:xfrm>
        </p:spPr>
        <p:txBody>
          <a:bodyPr/>
          <a:lstStyle/>
          <a:p>
            <a:pPr>
              <a:buNone/>
            </a:pPr>
            <a:r>
              <a:rPr lang="en-US" sz="1400" b="1" u="sng" dirty="0">
                <a:latin typeface="Univers for KPMG" panose="020B0603020202020204" pitchFamily="34" charset="0"/>
              </a:rPr>
              <a:t>35.	How does the Act Impact Joint Promoters or joint Venture Agreements or cases of joint development with land owner on revenue share basis or area share basis, where landlord and promoter are two different parties but both are beneficiaries of sale of project?  </a:t>
            </a:r>
            <a:endParaRPr lang="en-US" sz="1400" u="sng" dirty="0" smtClean="0">
              <a:latin typeface="Univers for KPMG" panose="020B0603020202020204" pitchFamily="34" charset="0"/>
            </a:endParaRPr>
          </a:p>
          <a:p>
            <a:pPr>
              <a:buNone/>
            </a:pPr>
            <a:r>
              <a:rPr lang="en-US" sz="1400" dirty="0" err="1" smtClean="0">
                <a:latin typeface="Univers for KPMG" panose="020B0603020202020204" pitchFamily="34" charset="0"/>
              </a:rPr>
              <a:t>Ans</a:t>
            </a:r>
            <a:r>
              <a:rPr lang="en-US" sz="1400" dirty="0">
                <a:latin typeface="Univers for KPMG" panose="020B0603020202020204" pitchFamily="34" charset="0"/>
              </a:rPr>
              <a:t>: The Act makes both the Promoters and the landlord or any such parties which are beneficiary of a sale of a project and </a:t>
            </a:r>
            <a:r>
              <a:rPr lang="en-US" sz="1400" i="1" dirty="0">
                <a:latin typeface="Univers for KPMG" panose="020B0603020202020204" pitchFamily="34" charset="0"/>
              </a:rPr>
              <a:t>receive </a:t>
            </a:r>
            <a:r>
              <a:rPr lang="en-US" sz="1400" dirty="0">
                <a:latin typeface="Univers for KPMG" panose="020B0603020202020204" pitchFamily="34" charset="0"/>
              </a:rPr>
              <a:t>payments from allottees as Co-Promoters and hence liable to adhere to the provisions of the Act and Rules and Regulations made there under. </a:t>
            </a:r>
          </a:p>
          <a:p>
            <a:pPr>
              <a:buNone/>
            </a:pPr>
            <a:r>
              <a:rPr lang="en-US" sz="1400" b="1" dirty="0">
                <a:latin typeface="Univers for KPMG" panose="020B0603020202020204" pitchFamily="34" charset="0"/>
              </a:rPr>
              <a:t>How does the promoter make an application for registration?</a:t>
            </a:r>
          </a:p>
          <a:p>
            <a:pPr>
              <a:buNone/>
            </a:pPr>
            <a:r>
              <a:rPr lang="en-US" sz="1400" dirty="0" err="1" smtClean="0">
                <a:latin typeface="Univers for KPMG" panose="020B0603020202020204" pitchFamily="34" charset="0"/>
              </a:rPr>
              <a:t>Ans</a:t>
            </a:r>
            <a:r>
              <a:rPr lang="en-US" sz="1400" dirty="0" smtClean="0">
                <a:latin typeface="Univers for KPMG" panose="020B0603020202020204" pitchFamily="34" charset="0"/>
              </a:rPr>
              <a:t>: After launch of online application for registration from 1</a:t>
            </a:r>
            <a:r>
              <a:rPr lang="en-US" sz="1400" baseline="30000" dirty="0" smtClean="0">
                <a:latin typeface="Univers for KPMG" panose="020B0603020202020204" pitchFamily="34" charset="0"/>
              </a:rPr>
              <a:t>st</a:t>
            </a:r>
            <a:r>
              <a:rPr lang="en-US" sz="1400" dirty="0" smtClean="0">
                <a:latin typeface="Univers for KPMG" panose="020B0603020202020204" pitchFamily="34" charset="0"/>
              </a:rPr>
              <a:t> May 2017, all promoters shall make their applications online through this IT solution</a:t>
            </a:r>
            <a:r>
              <a:rPr lang="en-US" sz="1400" dirty="0">
                <a:latin typeface="Univers for KPMG" panose="020B0603020202020204" pitchFamily="34" charset="0"/>
              </a:rPr>
              <a:t>, filling the details in the requisite forms, uploading the required documents and paying the necessary fees</a:t>
            </a:r>
            <a:r>
              <a:rPr lang="en-US" sz="1400" dirty="0" smtClean="0">
                <a:latin typeface="Univers for KPMG" panose="020B0603020202020204" pitchFamily="34" charset="0"/>
              </a:rPr>
              <a:t>.</a:t>
            </a:r>
          </a:p>
          <a:p>
            <a:pPr>
              <a:buNone/>
            </a:pPr>
            <a:r>
              <a:rPr lang="en-US" sz="1400" b="1" u="sng" dirty="0" smtClean="0">
                <a:latin typeface="Univers for KPMG" panose="020B0603020202020204" pitchFamily="34" charset="0"/>
              </a:rPr>
              <a:t>Is </a:t>
            </a:r>
            <a:r>
              <a:rPr lang="en-US" sz="1400" b="1" u="sng" dirty="0">
                <a:latin typeface="Univers for KPMG" panose="020B0603020202020204" pitchFamily="34" charset="0"/>
              </a:rPr>
              <a:t>it compulsory for the promoter to register the project immediately after he gets </a:t>
            </a:r>
            <a:r>
              <a:rPr lang="en-US" sz="1400" b="1" u="sng" dirty="0" smtClean="0">
                <a:latin typeface="Univers for KPMG" panose="020B0603020202020204" pitchFamily="34" charset="0"/>
              </a:rPr>
              <a:t>sanctioned approvals?</a:t>
            </a:r>
            <a:endParaRPr lang="en-US" sz="1400" u="sng" dirty="0">
              <a:latin typeface="Univers for KPMG" panose="020B0603020202020204" pitchFamily="34" charset="0"/>
            </a:endParaRPr>
          </a:p>
          <a:p>
            <a:pPr>
              <a:buNone/>
            </a:pPr>
            <a:r>
              <a:rPr lang="en-US" sz="1400" dirty="0" smtClean="0">
                <a:latin typeface="Univers for KPMG" panose="020B0603020202020204" pitchFamily="34" charset="0"/>
              </a:rPr>
              <a:t> </a:t>
            </a:r>
            <a:r>
              <a:rPr lang="en-US" sz="1400" dirty="0">
                <a:latin typeface="Univers for KPMG" panose="020B0603020202020204" pitchFamily="34" charset="0"/>
              </a:rPr>
              <a:t>Ans: Promoter has to register the project before he starts any form of  advertising, marketing, booking, selling, offer for selling or inviting people to purchase plots, apartment or buildings. </a:t>
            </a:r>
          </a:p>
          <a:p>
            <a:pPr>
              <a:buNone/>
            </a:pPr>
            <a:r>
              <a:rPr lang="en-US" sz="1400" b="1" dirty="0" smtClean="0">
                <a:latin typeface="Univers for KPMG" panose="020B0603020202020204" pitchFamily="34" charset="0"/>
              </a:rPr>
              <a:t>Will </a:t>
            </a:r>
            <a:r>
              <a:rPr lang="en-US" sz="1400" b="1" dirty="0">
                <a:latin typeface="Univers for KPMG" panose="020B0603020202020204" pitchFamily="34" charset="0"/>
              </a:rPr>
              <a:t>ongoing Project have to stop sales or construction till receiving the Registration?</a:t>
            </a:r>
            <a:endParaRPr lang="en-US" sz="1400" dirty="0">
              <a:latin typeface="Univers for KPMG" panose="020B0603020202020204" pitchFamily="34" charset="0"/>
            </a:endParaRPr>
          </a:p>
          <a:p>
            <a:pPr>
              <a:buNone/>
            </a:pPr>
            <a:r>
              <a:rPr lang="en-US" sz="1400" dirty="0">
                <a:latin typeface="Univers for KPMG" panose="020B0603020202020204" pitchFamily="34" charset="0"/>
              </a:rPr>
              <a:t>Ans: At the end of ninety days from the date of notification of Section 3 of the Act, the promoter of an ongoing project shall not advertise, market, book, sell or offer for sale or invite persons to purchase in any manner any plot, apartment or building, unless he registers the project. </a:t>
            </a:r>
          </a:p>
          <a:p>
            <a:endParaRPr lang="en-US" sz="1400" dirty="0">
              <a:latin typeface="Univers for KPMG" panose="020B0603020202020204" pitchFamily="34" charset="0"/>
            </a:endParaRPr>
          </a:p>
        </p:txBody>
      </p:sp>
      <p:sp>
        <p:nvSpPr>
          <p:cNvPr id="3" name="Text Placeholder 2"/>
          <p:cNvSpPr>
            <a:spLocks noGrp="1"/>
          </p:cNvSpPr>
          <p:nvPr>
            <p:ph type="body" idx="13"/>
          </p:nvPr>
        </p:nvSpPr>
        <p:spPr>
          <a:xfrm>
            <a:off x="507340" y="1162670"/>
            <a:ext cx="8891323" cy="538138"/>
          </a:xfrm>
        </p:spPr>
        <p:txBody>
          <a:bodyPr/>
          <a:lstStyle/>
          <a:p>
            <a:r>
              <a:rPr lang="en-US" dirty="0">
                <a:latin typeface="Univers for KPMG" panose="020B0603020202020204" pitchFamily="34" charset="0"/>
              </a:rPr>
              <a:t>FAQs from </a:t>
            </a:r>
            <a:r>
              <a:rPr lang="en-US" dirty="0" smtClean="0">
                <a:latin typeface="Univers for KPMG" panose="020B0603020202020204" pitchFamily="34" charset="0"/>
              </a:rPr>
              <a:t>Promoter </a:t>
            </a:r>
            <a:r>
              <a:rPr lang="en-US" dirty="0">
                <a:latin typeface="Univers for KPMG" panose="020B0603020202020204" pitchFamily="34" charset="0"/>
              </a:rPr>
              <a:t>Perspective</a:t>
            </a:r>
          </a:p>
          <a:p>
            <a:endParaRPr lang="en-US" dirty="0">
              <a:latin typeface="Univers for KPMG" panose="020B0603020202020204" pitchFamily="34" charset="0"/>
            </a:endParaRPr>
          </a:p>
        </p:txBody>
      </p:sp>
      <p:sp>
        <p:nvSpPr>
          <p:cNvPr id="4" name="Title 3"/>
          <p:cNvSpPr>
            <a:spLocks noGrp="1"/>
          </p:cNvSpPr>
          <p:nvPr>
            <p:ph type="title"/>
          </p:nvPr>
        </p:nvSpPr>
        <p:spPr>
          <a:xfrm>
            <a:off x="200472" y="175192"/>
            <a:ext cx="6857928" cy="756085"/>
          </a:xfrm>
        </p:spPr>
        <p:txBody>
          <a:bodyPr/>
          <a:lstStyle/>
          <a:p>
            <a:r>
              <a:rPr lang="en-US" u="sng" dirty="0" smtClean="0"/>
              <a:t>Frequently Asked Questions(FAQs)</a:t>
            </a:r>
            <a:endParaRPr lang="en-US" dirty="0"/>
          </a:p>
        </p:txBody>
      </p:sp>
      <p:pic>
        <p:nvPicPr>
          <p:cNvPr id="5" name="Picture 2" descr="C:\Users\MHADA\Desktop\MahaRERA\MahaRERA Logo.jpg"/>
          <p:cNvPicPr>
            <a:picLocks noChangeAspect="1" noChangeArrowheads="1"/>
          </p:cNvPicPr>
          <p:nvPr/>
        </p:nvPicPr>
        <p:blipFill>
          <a:blip r:embed="rId3" cstate="print"/>
          <a:srcRect/>
          <a:stretch>
            <a:fillRect/>
          </a:stretch>
        </p:blipFill>
        <p:spPr bwMode="auto">
          <a:xfrm>
            <a:off x="8841432" y="0"/>
            <a:ext cx="1064568" cy="980729"/>
          </a:xfrm>
          <a:prstGeom prst="rect">
            <a:avLst/>
          </a:prstGeom>
          <a:noFill/>
        </p:spPr>
      </p:pic>
    </p:spTree>
    <p:extLst>
      <p:ext uri="{BB962C8B-B14F-4D97-AF65-F5344CB8AC3E}">
        <p14:creationId xmlns:p14="http://schemas.microsoft.com/office/powerpoint/2010/main" xmlns="" val="26005560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7340" y="1640438"/>
            <a:ext cx="9234192" cy="4741311"/>
          </a:xfrm>
        </p:spPr>
        <p:txBody>
          <a:bodyPr/>
          <a:lstStyle/>
          <a:p>
            <a:pPr>
              <a:buNone/>
            </a:pPr>
            <a:r>
              <a:rPr lang="en-US" sz="1400" b="1" dirty="0">
                <a:latin typeface="Univers for KPMG" panose="020B0603020202020204" pitchFamily="34" charset="0"/>
              </a:rPr>
              <a:t>Can promoter change the completion date for ongoing projects while registering?</a:t>
            </a:r>
            <a:endParaRPr lang="en-US" sz="1400" dirty="0">
              <a:latin typeface="Univers for KPMG" panose="020B0603020202020204" pitchFamily="34" charset="0"/>
            </a:endParaRPr>
          </a:p>
          <a:p>
            <a:pPr>
              <a:buNone/>
            </a:pPr>
            <a:r>
              <a:rPr lang="en-US" sz="1400" dirty="0">
                <a:latin typeface="Univers for KPMG" panose="020B0603020202020204" pitchFamily="34" charset="0"/>
              </a:rPr>
              <a:t>Ans: Yes, while registering project, promoter needs to give revised date of completion which should be commensurate with the amount of development completed</a:t>
            </a:r>
          </a:p>
          <a:p>
            <a:pPr>
              <a:buNone/>
            </a:pPr>
            <a:r>
              <a:rPr lang="en-US" sz="1400" b="1" dirty="0" smtClean="0">
                <a:latin typeface="Univers for KPMG" panose="020B0603020202020204" pitchFamily="34" charset="0"/>
              </a:rPr>
              <a:t>If </a:t>
            </a:r>
            <a:r>
              <a:rPr lang="en-US" sz="1400" b="1" dirty="0">
                <a:latin typeface="Univers for KPMG" panose="020B0603020202020204" pitchFamily="34" charset="0"/>
              </a:rPr>
              <a:t>an ongoing project is registered under MahaRERA, then will the Act be applicable for the entire project or will it be applicable only to units sold after registration? </a:t>
            </a:r>
            <a:endParaRPr lang="en-US" sz="1400" dirty="0">
              <a:latin typeface="Univers for KPMG" panose="020B0603020202020204" pitchFamily="34" charset="0"/>
            </a:endParaRPr>
          </a:p>
          <a:p>
            <a:pPr>
              <a:buNone/>
            </a:pPr>
            <a:r>
              <a:rPr lang="en-US" sz="1400" dirty="0">
                <a:latin typeface="Univers for KPMG" panose="020B0603020202020204" pitchFamily="34" charset="0"/>
              </a:rPr>
              <a:t>Ans: Registration is of the Project/Phase and hence the provisions of the Act are applicable to all units of the Project/Phase. </a:t>
            </a:r>
          </a:p>
          <a:p>
            <a:pPr>
              <a:buNone/>
            </a:pPr>
            <a:r>
              <a:rPr lang="en-US" sz="1400" u="sng" dirty="0">
                <a:latin typeface="Univers for KPMG" panose="020B0603020202020204" pitchFamily="34" charset="0"/>
              </a:rPr>
              <a:t> </a:t>
            </a:r>
            <a:r>
              <a:rPr lang="en-US" sz="1400" b="1" u="sng" dirty="0" smtClean="0">
                <a:latin typeface="Univers for KPMG" panose="020B0603020202020204" pitchFamily="34" charset="0"/>
              </a:rPr>
              <a:t>Can </a:t>
            </a:r>
            <a:r>
              <a:rPr lang="en-US" sz="1400" b="1" u="sng" dirty="0">
                <a:latin typeface="Univers for KPMG" panose="020B0603020202020204" pitchFamily="34" charset="0"/>
              </a:rPr>
              <a:t>an allottee who has executed agreement with the promoter prior to the on-going project getting registered with the Authority, be a complainant before MahaRERA?</a:t>
            </a:r>
            <a:endParaRPr lang="en-US" sz="1400" u="sng" dirty="0">
              <a:latin typeface="Univers for KPMG" panose="020B0603020202020204" pitchFamily="34" charset="0"/>
            </a:endParaRPr>
          </a:p>
          <a:p>
            <a:pPr>
              <a:buNone/>
            </a:pPr>
            <a:r>
              <a:rPr lang="en-US" sz="1400" dirty="0">
                <a:latin typeface="Univers for KPMG" panose="020B0603020202020204" pitchFamily="34" charset="0"/>
              </a:rPr>
              <a:t>Ans: MahaRERA empowers any aggrieved person to file a complaint with respect to a registered real estate project. This will include an allottee who has an agreement executed before the project is registered with MahaRERA. However, MahaRERA will have authority to adjudicate for violations and contravention of provisions of the Real Estate (Regulation and Development) Act or rules and regulations made thereunder.</a:t>
            </a:r>
          </a:p>
          <a:p>
            <a:pPr>
              <a:buNone/>
            </a:pPr>
            <a:r>
              <a:rPr lang="en-US" sz="1400" u="sng" dirty="0">
                <a:latin typeface="Univers for KPMG" panose="020B0603020202020204" pitchFamily="34" charset="0"/>
              </a:rPr>
              <a:t> </a:t>
            </a:r>
            <a:r>
              <a:rPr lang="en-US" sz="1400" b="1" u="sng" dirty="0" smtClean="0">
                <a:latin typeface="Univers for KPMG" panose="020B0603020202020204" pitchFamily="34" charset="0"/>
              </a:rPr>
              <a:t>Can </a:t>
            </a:r>
            <a:r>
              <a:rPr lang="en-US" sz="1400" b="1" u="sng" dirty="0">
                <a:latin typeface="Univers for KPMG" panose="020B0603020202020204" pitchFamily="34" charset="0"/>
              </a:rPr>
              <a:t>the promoter change the plans of subsequent phases after registration of the 1</a:t>
            </a:r>
            <a:r>
              <a:rPr lang="en-US" sz="1400" b="1" u="sng" baseline="30000" dirty="0">
                <a:latin typeface="Univers for KPMG" panose="020B0603020202020204" pitchFamily="34" charset="0"/>
              </a:rPr>
              <a:t>st</a:t>
            </a:r>
            <a:r>
              <a:rPr lang="en-US" sz="1400" b="1" u="sng" dirty="0">
                <a:latin typeface="Univers for KPMG" panose="020B0603020202020204" pitchFamily="34" charset="0"/>
              </a:rPr>
              <a:t> phase?</a:t>
            </a:r>
            <a:r>
              <a:rPr lang="en-US" sz="1400" b="1" dirty="0">
                <a:latin typeface="Univers for KPMG" panose="020B0603020202020204" pitchFamily="34" charset="0"/>
              </a:rPr>
              <a:t> </a:t>
            </a:r>
            <a:endParaRPr lang="en-US" sz="1400" dirty="0">
              <a:latin typeface="Univers for KPMG" panose="020B0603020202020204" pitchFamily="34" charset="0"/>
            </a:endParaRPr>
          </a:p>
          <a:p>
            <a:pPr>
              <a:buNone/>
            </a:pPr>
            <a:r>
              <a:rPr lang="en-US" sz="1400" dirty="0">
                <a:latin typeface="Univers for KPMG" panose="020B0603020202020204" pitchFamily="34" charset="0"/>
              </a:rPr>
              <a:t>Ans: The Act puts an obligation on a promoter to obtain consent of each allottee, if he wants to change the building plans for the phase that is registered. If a subsequent phase has not been registered, the promoter can change the plans of the subsequent phases without obtaining consent of the allottees from current / ongoing phases. However, if the subsequent phases are also registered, consent of allottees would be needed as mentioned in section 14 of the Act</a:t>
            </a:r>
          </a:p>
          <a:p>
            <a:endParaRPr lang="en-US" sz="1400" dirty="0">
              <a:latin typeface="Univers for KPMG" panose="020B0603020202020204" pitchFamily="34" charset="0"/>
            </a:endParaRPr>
          </a:p>
        </p:txBody>
      </p:sp>
      <p:sp>
        <p:nvSpPr>
          <p:cNvPr id="3" name="Text Placeholder 2"/>
          <p:cNvSpPr>
            <a:spLocks noGrp="1"/>
          </p:cNvSpPr>
          <p:nvPr>
            <p:ph type="body" idx="13"/>
          </p:nvPr>
        </p:nvSpPr>
        <p:spPr/>
        <p:txBody>
          <a:bodyPr/>
          <a:lstStyle/>
          <a:p>
            <a:r>
              <a:rPr lang="en-US" dirty="0">
                <a:latin typeface="Univers for KPMG" panose="020B0603020202020204" pitchFamily="34" charset="0"/>
              </a:rPr>
              <a:t>FAQs from Promoter Perspective</a:t>
            </a:r>
          </a:p>
          <a:p>
            <a:endParaRPr lang="en-US" dirty="0">
              <a:latin typeface="Univers for KPMG" panose="020B0603020202020204" pitchFamily="34" charset="0"/>
            </a:endParaRPr>
          </a:p>
        </p:txBody>
      </p:sp>
      <p:sp>
        <p:nvSpPr>
          <p:cNvPr id="4" name="Title 3"/>
          <p:cNvSpPr>
            <a:spLocks noGrp="1"/>
          </p:cNvSpPr>
          <p:nvPr>
            <p:ph type="title"/>
          </p:nvPr>
        </p:nvSpPr>
        <p:spPr/>
        <p:txBody>
          <a:bodyPr/>
          <a:lstStyle/>
          <a:p>
            <a:r>
              <a:rPr lang="en-US" u="sng" dirty="0" smtClean="0"/>
              <a:t>Frequently Asked Questions(FAQs)</a:t>
            </a:r>
            <a:endParaRPr lang="en-US" dirty="0"/>
          </a:p>
        </p:txBody>
      </p:sp>
      <p:pic>
        <p:nvPicPr>
          <p:cNvPr id="5" name="Picture 2" descr="C:\Users\MHADA\Desktop\MahaRERA\MahaRERA Logo.jpg"/>
          <p:cNvPicPr>
            <a:picLocks noChangeAspect="1" noChangeArrowheads="1"/>
          </p:cNvPicPr>
          <p:nvPr/>
        </p:nvPicPr>
        <p:blipFill>
          <a:blip r:embed="rId3" cstate="print"/>
          <a:srcRect/>
          <a:stretch>
            <a:fillRect/>
          </a:stretch>
        </p:blipFill>
        <p:spPr bwMode="auto">
          <a:xfrm>
            <a:off x="8841432" y="0"/>
            <a:ext cx="1064568" cy="980729"/>
          </a:xfrm>
          <a:prstGeom prst="rect">
            <a:avLst/>
          </a:prstGeom>
          <a:noFill/>
        </p:spPr>
      </p:pic>
    </p:spTree>
    <p:extLst>
      <p:ext uri="{BB962C8B-B14F-4D97-AF65-F5344CB8AC3E}">
        <p14:creationId xmlns:p14="http://schemas.microsoft.com/office/powerpoint/2010/main" xmlns="" val="3397259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7340" y="1340768"/>
            <a:ext cx="9162184" cy="4741311"/>
          </a:xfrm>
        </p:spPr>
        <p:txBody>
          <a:bodyPr/>
          <a:lstStyle/>
          <a:p>
            <a:pPr>
              <a:buNone/>
            </a:pPr>
            <a:r>
              <a:rPr lang="en-US" sz="1400" b="1" u="sng" dirty="0">
                <a:latin typeface="Univers for KPMG" panose="020B0603020202020204" pitchFamily="34" charset="0"/>
              </a:rPr>
              <a:t>If the promoter needs to change the plans of an on-going project post registration, will he need the consent of the pre-­registration purchasers? </a:t>
            </a:r>
            <a:endParaRPr lang="en-US" sz="1400" u="sng" dirty="0">
              <a:latin typeface="Univers for KPMG" panose="020B0603020202020204" pitchFamily="34" charset="0"/>
            </a:endParaRPr>
          </a:p>
          <a:p>
            <a:pPr>
              <a:buNone/>
            </a:pPr>
            <a:r>
              <a:rPr lang="en-US" sz="1400" dirty="0">
                <a:latin typeface="Univers for KPMG" panose="020B0603020202020204" pitchFamily="34" charset="0"/>
              </a:rPr>
              <a:t>Ans: MahaRERA protects the interest of all the Allottees; including those who have executed an agreement before the project is registered under its provisions Hence, if the promoter wants to change the plans post registration, then consent of all pre-registration allottees shall be required as well. </a:t>
            </a:r>
          </a:p>
          <a:p>
            <a:pPr>
              <a:buNone/>
            </a:pPr>
            <a:r>
              <a:rPr lang="en-US" sz="1400" b="1" u="sng" dirty="0" smtClean="0">
                <a:latin typeface="Univers for KPMG" panose="020B0603020202020204" pitchFamily="34" charset="0"/>
              </a:rPr>
              <a:t>The </a:t>
            </a:r>
            <a:r>
              <a:rPr lang="en-US" sz="1400" b="1" u="sng" dirty="0">
                <a:latin typeface="Univers for KPMG" panose="020B0603020202020204" pitchFamily="34" charset="0"/>
              </a:rPr>
              <a:t>promoter can hand over the common amenities only after completing subsequent phases. What should he commit to the customer for the registered phase? </a:t>
            </a:r>
            <a:endParaRPr lang="en-US" sz="1400" u="sng" dirty="0">
              <a:latin typeface="Univers for KPMG" panose="020B0603020202020204" pitchFamily="34" charset="0"/>
            </a:endParaRPr>
          </a:p>
          <a:p>
            <a:pPr>
              <a:buNone/>
            </a:pPr>
            <a:r>
              <a:rPr lang="en-US" sz="1400" dirty="0">
                <a:latin typeface="Univers for KPMG" panose="020B0603020202020204" pitchFamily="34" charset="0"/>
              </a:rPr>
              <a:t>Ans: A promoter should meticulously plan the buildings of the registered phase &amp; common areas and then declare the individual date of handing over possession of the building &amp; common areas. Each phase along with the development works shall have to completed and handed over to the allottee within the time frame defined by the promoter, during registration, for that phase of the project. </a:t>
            </a:r>
          </a:p>
          <a:p>
            <a:pPr>
              <a:buNone/>
            </a:pPr>
            <a:r>
              <a:rPr lang="en-US" sz="1400" b="1" dirty="0">
                <a:latin typeface="Univers for KPMG" panose="020B0603020202020204" pitchFamily="34" charset="0"/>
              </a:rPr>
              <a:t>Is insurance of the project compulsory? What are the provisions regarding Insurance? </a:t>
            </a:r>
            <a:endParaRPr lang="en-US" sz="1400" dirty="0">
              <a:latin typeface="Univers for KPMG" panose="020B0603020202020204" pitchFamily="34" charset="0"/>
            </a:endParaRPr>
          </a:p>
          <a:p>
            <a:pPr>
              <a:buNone/>
            </a:pPr>
            <a:r>
              <a:rPr lang="en-US" sz="1400" dirty="0">
                <a:latin typeface="Univers for KPMG" panose="020B0603020202020204" pitchFamily="34" charset="0"/>
              </a:rPr>
              <a:t>Ans: Promoter has to obtain all such insurance as notified by the State Government. So insurance will be compulsory only after the Notification is issued by the State </a:t>
            </a:r>
            <a:r>
              <a:rPr lang="en-US" sz="1400" dirty="0" smtClean="0">
                <a:latin typeface="Univers for KPMG" panose="020B0603020202020204" pitchFamily="34" charset="0"/>
              </a:rPr>
              <a:t>Government. </a:t>
            </a:r>
            <a:r>
              <a:rPr lang="en-US" sz="1400" dirty="0">
                <a:latin typeface="Univers for KPMG" panose="020B0603020202020204" pitchFamily="34" charset="0"/>
              </a:rPr>
              <a:t>The Act says that the State Government can prescribe various types of insurance including but not limited to </a:t>
            </a:r>
          </a:p>
          <a:p>
            <a:pPr lvl="0"/>
            <a:r>
              <a:rPr lang="en-US" sz="1400" dirty="0">
                <a:latin typeface="Univers for KPMG" panose="020B0603020202020204" pitchFamily="34" charset="0"/>
              </a:rPr>
              <a:t>Title of the land and building as a part of the real estate project; and </a:t>
            </a:r>
          </a:p>
          <a:p>
            <a:pPr lvl="0"/>
            <a:r>
              <a:rPr lang="en-US" sz="1400" dirty="0">
                <a:latin typeface="Univers for KPMG" panose="020B0603020202020204" pitchFamily="34" charset="0"/>
              </a:rPr>
              <a:t>Construction of the real estate project. </a:t>
            </a:r>
          </a:p>
          <a:p>
            <a:pPr marL="0" indent="0">
              <a:buNone/>
            </a:pPr>
            <a:r>
              <a:rPr lang="en-US" sz="1400" dirty="0">
                <a:latin typeface="Univers for KPMG" panose="020B0603020202020204" pitchFamily="34" charset="0"/>
              </a:rPr>
              <a:t>The promoter is liable to pay </a:t>
            </a:r>
            <a:r>
              <a:rPr lang="en-US" sz="1400" dirty="0" smtClean="0">
                <a:latin typeface="Univers for KPMG" panose="020B0603020202020204" pitchFamily="34" charset="0"/>
              </a:rPr>
              <a:t>insurance </a:t>
            </a:r>
            <a:r>
              <a:rPr lang="en-US" sz="1400" dirty="0">
                <a:latin typeface="Univers for KPMG" panose="020B0603020202020204" pitchFamily="34" charset="0"/>
              </a:rPr>
              <a:t>premium before transferring the same to the </a:t>
            </a:r>
            <a:r>
              <a:rPr lang="en-US" sz="1400" dirty="0" err="1" smtClean="0">
                <a:latin typeface="Univers for KPMG" panose="020B0603020202020204" pitchFamily="34" charset="0"/>
              </a:rPr>
              <a:t>allottee</a:t>
            </a:r>
            <a:r>
              <a:rPr lang="en-US" sz="1400" dirty="0" smtClean="0">
                <a:latin typeface="Univers for KPMG" panose="020B0603020202020204" pitchFamily="34" charset="0"/>
              </a:rPr>
              <a:t> / </a:t>
            </a:r>
            <a:r>
              <a:rPr lang="en-US" sz="1400" dirty="0">
                <a:latin typeface="Univers for KPMG" panose="020B0603020202020204" pitchFamily="34" charset="0"/>
              </a:rPr>
              <a:t>association of </a:t>
            </a:r>
            <a:r>
              <a:rPr lang="en-US" sz="1400" dirty="0" err="1">
                <a:latin typeface="Univers for KPMG" panose="020B0603020202020204" pitchFamily="34" charset="0"/>
              </a:rPr>
              <a:t>allottees</a:t>
            </a:r>
            <a:r>
              <a:rPr lang="en-US" sz="1400" dirty="0">
                <a:latin typeface="Univers for KPMG" panose="020B0603020202020204" pitchFamily="34" charset="0"/>
              </a:rPr>
              <a:t>. The documents related to insurance will have to be handed over to the association of </a:t>
            </a:r>
            <a:r>
              <a:rPr lang="en-US" sz="1400" dirty="0" err="1">
                <a:latin typeface="Univers for KPMG" panose="020B0603020202020204" pitchFamily="34" charset="0"/>
              </a:rPr>
              <a:t>allottees</a:t>
            </a:r>
            <a:r>
              <a:rPr lang="en-US" sz="1400" dirty="0">
                <a:latin typeface="Univers for KPMG" panose="020B0603020202020204" pitchFamily="34" charset="0"/>
              </a:rPr>
              <a:t> when the same is formed.</a:t>
            </a:r>
          </a:p>
        </p:txBody>
      </p:sp>
      <p:sp>
        <p:nvSpPr>
          <p:cNvPr id="3" name="Text Placeholder 2"/>
          <p:cNvSpPr>
            <a:spLocks noGrp="1"/>
          </p:cNvSpPr>
          <p:nvPr>
            <p:ph type="body" idx="13"/>
          </p:nvPr>
        </p:nvSpPr>
        <p:spPr>
          <a:xfrm>
            <a:off x="507340" y="1016732"/>
            <a:ext cx="8891323" cy="538138"/>
          </a:xfrm>
        </p:spPr>
        <p:txBody>
          <a:bodyPr/>
          <a:lstStyle/>
          <a:p>
            <a:r>
              <a:rPr lang="en-US" dirty="0">
                <a:latin typeface="Univers for KPMG" panose="020B0603020202020204" pitchFamily="34" charset="0"/>
              </a:rPr>
              <a:t>FAQs from Promoter Perspective</a:t>
            </a:r>
          </a:p>
          <a:p>
            <a:endParaRPr lang="en-US" dirty="0">
              <a:latin typeface="Univers for KPMG" panose="020B0603020202020204" pitchFamily="34" charset="0"/>
            </a:endParaRPr>
          </a:p>
        </p:txBody>
      </p:sp>
      <p:sp>
        <p:nvSpPr>
          <p:cNvPr id="4" name="Title 3"/>
          <p:cNvSpPr>
            <a:spLocks noGrp="1"/>
          </p:cNvSpPr>
          <p:nvPr>
            <p:ph type="title"/>
          </p:nvPr>
        </p:nvSpPr>
        <p:spPr/>
        <p:txBody>
          <a:bodyPr/>
          <a:lstStyle/>
          <a:p>
            <a:r>
              <a:rPr lang="en-US" u="sng" dirty="0" smtClean="0"/>
              <a:t>Frequently Asked Questions(FAQs)</a:t>
            </a:r>
            <a:endParaRPr lang="en-US" dirty="0"/>
          </a:p>
        </p:txBody>
      </p:sp>
      <p:pic>
        <p:nvPicPr>
          <p:cNvPr id="5" name="Picture 2" descr="C:\Users\MHADA\Desktop\MahaRERA\MahaRERA Logo.jpg"/>
          <p:cNvPicPr>
            <a:picLocks noChangeAspect="1" noChangeArrowheads="1"/>
          </p:cNvPicPr>
          <p:nvPr/>
        </p:nvPicPr>
        <p:blipFill>
          <a:blip r:embed="rId3" cstate="print"/>
          <a:srcRect/>
          <a:stretch>
            <a:fillRect/>
          </a:stretch>
        </p:blipFill>
        <p:spPr bwMode="auto">
          <a:xfrm>
            <a:off x="8841432" y="0"/>
            <a:ext cx="1064568" cy="980729"/>
          </a:xfrm>
          <a:prstGeom prst="rect">
            <a:avLst/>
          </a:prstGeom>
          <a:noFill/>
        </p:spPr>
      </p:pic>
    </p:spTree>
    <p:extLst>
      <p:ext uri="{BB962C8B-B14F-4D97-AF65-F5344CB8AC3E}">
        <p14:creationId xmlns:p14="http://schemas.microsoft.com/office/powerpoint/2010/main" xmlns="" val="26148611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7340" y="1340768"/>
            <a:ext cx="9162184" cy="5580620"/>
          </a:xfrm>
          <a:solidFill>
            <a:schemeClr val="bg1"/>
          </a:solidFill>
        </p:spPr>
        <p:txBody>
          <a:bodyPr/>
          <a:lstStyle/>
          <a:p>
            <a:pPr>
              <a:buNone/>
            </a:pPr>
            <a:r>
              <a:rPr lang="en-US" sz="1400" b="1" dirty="0">
                <a:latin typeface="Univers for KPMG" panose="020B0603020202020204" pitchFamily="34" charset="0"/>
              </a:rPr>
              <a:t>Can project finance taken by promoters from financial institutions be withdrawn from designated 70% account?</a:t>
            </a:r>
            <a:endParaRPr lang="en-US" sz="1400" dirty="0">
              <a:latin typeface="Univers for KPMG" panose="020B0603020202020204" pitchFamily="34" charset="0"/>
            </a:endParaRPr>
          </a:p>
          <a:p>
            <a:pPr>
              <a:buNone/>
            </a:pPr>
            <a:r>
              <a:rPr lang="en-US" sz="1400" dirty="0">
                <a:latin typeface="Univers for KPMG" panose="020B0603020202020204" pitchFamily="34" charset="0"/>
              </a:rPr>
              <a:t>Ans: Yes, if this is declared at the time of registration and subject to provisions of Section 4 of the Act and Maharashtra Real Estate (Regulation and Development)(Registration of Real Estate Projects, Registration of Real Estate Agents, Rates of Interest and Disclosures on Website) Rules, 2017 made </a:t>
            </a:r>
            <a:r>
              <a:rPr lang="en-US" sz="1400" dirty="0" smtClean="0">
                <a:latin typeface="Univers for KPMG" panose="020B0603020202020204" pitchFamily="34" charset="0"/>
              </a:rPr>
              <a:t>there under</a:t>
            </a:r>
            <a:r>
              <a:rPr lang="en-US" sz="1400" dirty="0">
                <a:latin typeface="Univers for KPMG" panose="020B0603020202020204" pitchFamily="34" charset="0"/>
              </a:rPr>
              <a:t>. However, the money withdrawn should be utilized towards construction expenses of the project, on priority.</a:t>
            </a:r>
          </a:p>
          <a:p>
            <a:pPr>
              <a:buNone/>
            </a:pPr>
            <a:r>
              <a:rPr lang="en-US" sz="1400" b="1" dirty="0">
                <a:latin typeface="Univers for KPMG" panose="020B0603020202020204" pitchFamily="34" charset="0"/>
              </a:rPr>
              <a:t>In case of joint development with land owner on revenue share basis or area share basis, whether land owner’s component could be withdrawn from designated account of 70%?</a:t>
            </a:r>
            <a:endParaRPr lang="en-US" sz="1400" dirty="0">
              <a:latin typeface="Univers for KPMG" panose="020B0603020202020204" pitchFamily="34" charset="0"/>
            </a:endParaRPr>
          </a:p>
          <a:p>
            <a:pPr>
              <a:buNone/>
            </a:pPr>
            <a:r>
              <a:rPr lang="en-US" sz="1400" dirty="0" err="1">
                <a:latin typeface="Univers for KPMG" panose="020B0603020202020204" pitchFamily="34" charset="0"/>
              </a:rPr>
              <a:t>Ans</a:t>
            </a:r>
            <a:r>
              <a:rPr lang="en-US" sz="1400" dirty="0">
                <a:latin typeface="Univers for KPMG" panose="020B0603020202020204" pitchFamily="34" charset="0"/>
              </a:rPr>
              <a:t>: The Act makes both the Promoters and the land owner or any such parties which are beneficiary of a sale of a project and receive payments from </a:t>
            </a:r>
            <a:r>
              <a:rPr lang="en-US" sz="1400" dirty="0" err="1">
                <a:latin typeface="Univers for KPMG" panose="020B0603020202020204" pitchFamily="34" charset="0"/>
              </a:rPr>
              <a:t>allottees</a:t>
            </a:r>
            <a:r>
              <a:rPr lang="en-US" sz="1400" dirty="0">
                <a:latin typeface="Univers for KPMG" panose="020B0603020202020204" pitchFamily="34" charset="0"/>
              </a:rPr>
              <a:t>, as Co-Promoters and hence liable to adhere to the provisions of the Act and Rules and Regulations made there under. The withdrawal of money would be subject to provisions of Section 4 of the Act and the Maharashtra Real Estate (Regulation and Development)(Registration of Real Estate Projects, Registration of Real Estate Agents, Rates of Interest and Disclosures on Website) Rules, 2017  made there under</a:t>
            </a:r>
            <a:r>
              <a:rPr lang="en-US" sz="1400" dirty="0" smtClean="0">
                <a:latin typeface="Univers for KPMG" panose="020B0603020202020204" pitchFamily="34" charset="0"/>
              </a:rPr>
              <a:t>.</a:t>
            </a:r>
          </a:p>
          <a:p>
            <a:pPr>
              <a:buNone/>
            </a:pPr>
            <a:r>
              <a:rPr lang="en-US" sz="1400" dirty="0">
                <a:latin typeface="Univers for KPMG" panose="020B0603020202020204" pitchFamily="34" charset="0"/>
              </a:rPr>
              <a:t> </a:t>
            </a:r>
            <a:r>
              <a:rPr lang="en-US" sz="1400" b="1" dirty="0" smtClean="0">
                <a:latin typeface="Univers for KPMG" panose="020B0603020202020204" pitchFamily="34" charset="0"/>
              </a:rPr>
              <a:t>Whether </a:t>
            </a:r>
            <a:r>
              <a:rPr lang="en-US" sz="1400" b="1" dirty="0">
                <a:latin typeface="Univers for KPMG" panose="020B0603020202020204" pitchFamily="34" charset="0"/>
              </a:rPr>
              <a:t>money collected from allottees towards stamp duty, registration, share money for society, deposits for maintenance, corpus funds, infrastructure charges, parking charges etc., are required to be deposited in the designated bank account (70 %)?</a:t>
            </a:r>
            <a:endParaRPr lang="en-US" sz="1400" dirty="0">
              <a:latin typeface="Univers for KPMG" panose="020B0603020202020204" pitchFamily="34" charset="0"/>
            </a:endParaRPr>
          </a:p>
          <a:p>
            <a:pPr>
              <a:buNone/>
            </a:pPr>
            <a:r>
              <a:rPr lang="en-US" sz="1400" dirty="0">
                <a:latin typeface="Univers for KPMG" panose="020B0603020202020204" pitchFamily="34" charset="0"/>
              </a:rPr>
              <a:t>Ans: Yes, since these are part of the project </a:t>
            </a:r>
            <a:r>
              <a:rPr lang="en-US" sz="1400" dirty="0" smtClean="0">
                <a:latin typeface="Univers for KPMG" panose="020B0603020202020204" pitchFamily="34" charset="0"/>
              </a:rPr>
              <a:t>cost</a:t>
            </a:r>
          </a:p>
          <a:p>
            <a:pPr>
              <a:buNone/>
            </a:pPr>
            <a:r>
              <a:rPr lang="en-US" sz="1400" b="1" u="sng" dirty="0" smtClean="0">
                <a:latin typeface="Univers for KPMG" panose="020B0603020202020204" pitchFamily="34" charset="0"/>
              </a:rPr>
              <a:t>When does the promoter need to form society, association etc.? </a:t>
            </a:r>
            <a:endParaRPr lang="en-US" sz="1400" u="sng" dirty="0" smtClean="0">
              <a:latin typeface="Univers for KPMG" panose="020B0603020202020204" pitchFamily="34" charset="0"/>
            </a:endParaRPr>
          </a:p>
          <a:p>
            <a:pPr>
              <a:buNone/>
            </a:pPr>
            <a:r>
              <a:rPr lang="en-US" sz="1400" dirty="0" err="1" smtClean="0">
                <a:latin typeface="Univers for KPMG" panose="020B0603020202020204" pitchFamily="34" charset="0"/>
              </a:rPr>
              <a:t>Ans</a:t>
            </a:r>
            <a:r>
              <a:rPr lang="en-US" sz="1400" dirty="0" smtClean="0">
                <a:latin typeface="Univers for KPMG" panose="020B0603020202020204" pitchFamily="34" charset="0"/>
              </a:rPr>
              <a:t>: The Promoter has to ensure that an association of </a:t>
            </a:r>
            <a:r>
              <a:rPr lang="en-US" sz="1400" dirty="0" err="1" smtClean="0">
                <a:latin typeface="Univers for KPMG" panose="020B0603020202020204" pitchFamily="34" charset="0"/>
              </a:rPr>
              <a:t>allottees</a:t>
            </a:r>
            <a:r>
              <a:rPr lang="en-US" sz="1400" dirty="0" smtClean="0">
                <a:latin typeface="Univers for KPMG" panose="020B0603020202020204" pitchFamily="34" charset="0"/>
              </a:rPr>
              <a:t> is formed within three months of 51% of </a:t>
            </a:r>
            <a:r>
              <a:rPr lang="en-US" sz="1400" dirty="0" err="1" smtClean="0">
                <a:latin typeface="Univers for KPMG" panose="020B0603020202020204" pitchFamily="34" charset="0"/>
              </a:rPr>
              <a:t>allottees</a:t>
            </a:r>
            <a:r>
              <a:rPr lang="en-US" sz="1400" dirty="0" smtClean="0">
                <a:latin typeface="Univers for KPMG" panose="020B0603020202020204" pitchFamily="34" charset="0"/>
              </a:rPr>
              <a:t> have booked their apartment in the project. </a:t>
            </a:r>
          </a:p>
          <a:p>
            <a:endParaRPr lang="en-US" sz="1400" dirty="0">
              <a:latin typeface="Univers for KPMG" panose="020B0603020202020204" pitchFamily="34" charset="0"/>
            </a:endParaRPr>
          </a:p>
        </p:txBody>
      </p:sp>
      <p:sp>
        <p:nvSpPr>
          <p:cNvPr id="3" name="Text Placeholder 2"/>
          <p:cNvSpPr>
            <a:spLocks noGrp="1"/>
          </p:cNvSpPr>
          <p:nvPr>
            <p:ph type="body" idx="13"/>
          </p:nvPr>
        </p:nvSpPr>
        <p:spPr>
          <a:xfrm>
            <a:off x="507340" y="944724"/>
            <a:ext cx="8891323" cy="538138"/>
          </a:xfrm>
        </p:spPr>
        <p:txBody>
          <a:bodyPr/>
          <a:lstStyle/>
          <a:p>
            <a:r>
              <a:rPr lang="en-US" dirty="0">
                <a:latin typeface="Univers for KPMG" panose="020B0603020202020204" pitchFamily="34" charset="0"/>
              </a:rPr>
              <a:t>FAQs from Promoter Perspective</a:t>
            </a:r>
          </a:p>
          <a:p>
            <a:endParaRPr lang="en-US" dirty="0">
              <a:latin typeface="Univers for KPMG" panose="020B0603020202020204" pitchFamily="34" charset="0"/>
            </a:endParaRPr>
          </a:p>
        </p:txBody>
      </p:sp>
      <p:sp>
        <p:nvSpPr>
          <p:cNvPr id="4" name="Title 3"/>
          <p:cNvSpPr>
            <a:spLocks noGrp="1"/>
          </p:cNvSpPr>
          <p:nvPr>
            <p:ph type="title"/>
          </p:nvPr>
        </p:nvSpPr>
        <p:spPr/>
        <p:txBody>
          <a:bodyPr/>
          <a:lstStyle/>
          <a:p>
            <a:r>
              <a:rPr lang="en-US" u="sng" dirty="0" smtClean="0"/>
              <a:t>Frequently Asked Questions(FAQs)</a:t>
            </a:r>
            <a:endParaRPr lang="en-US" dirty="0"/>
          </a:p>
        </p:txBody>
      </p:sp>
      <p:pic>
        <p:nvPicPr>
          <p:cNvPr id="5" name="Picture 2" descr="C:\Users\MHADA\Desktop\MahaRERA\MahaRERA Logo.jpg"/>
          <p:cNvPicPr>
            <a:picLocks noChangeAspect="1" noChangeArrowheads="1"/>
          </p:cNvPicPr>
          <p:nvPr/>
        </p:nvPicPr>
        <p:blipFill>
          <a:blip r:embed="rId3" cstate="print"/>
          <a:srcRect/>
          <a:stretch>
            <a:fillRect/>
          </a:stretch>
        </p:blipFill>
        <p:spPr bwMode="auto">
          <a:xfrm>
            <a:off x="8841432" y="0"/>
            <a:ext cx="1064568" cy="980729"/>
          </a:xfrm>
          <a:prstGeom prst="rect">
            <a:avLst/>
          </a:prstGeom>
          <a:noFill/>
        </p:spPr>
      </p:pic>
    </p:spTree>
    <p:extLst>
      <p:ext uri="{BB962C8B-B14F-4D97-AF65-F5344CB8AC3E}">
        <p14:creationId xmlns:p14="http://schemas.microsoft.com/office/powerpoint/2010/main" xmlns="" val="13672375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400" b="1" dirty="0">
                <a:latin typeface="Univers for KPMG" panose="020B0603020202020204" pitchFamily="34" charset="0"/>
              </a:rPr>
              <a:t>If due to a change in government policy, the promoter </a:t>
            </a:r>
            <a:r>
              <a:rPr lang="en-US" sz="1400" b="1" dirty="0" smtClean="0">
                <a:latin typeface="Univers for KPMG" panose="020B0603020202020204" pitchFamily="34" charset="0"/>
              </a:rPr>
              <a:t>gets additional </a:t>
            </a:r>
            <a:r>
              <a:rPr lang="en-US" sz="1400" b="1" dirty="0">
                <a:latin typeface="Univers for KPMG" panose="020B0603020202020204" pitchFamily="34" charset="0"/>
              </a:rPr>
              <a:t>FSI etc., can the promoter build additional floors in a registered ongoing project where initially those floors were not planned? </a:t>
            </a:r>
            <a:endParaRPr lang="en-US" sz="1400" dirty="0">
              <a:latin typeface="Univers for KPMG" panose="020B0603020202020204" pitchFamily="34" charset="0"/>
            </a:endParaRPr>
          </a:p>
          <a:p>
            <a:r>
              <a:rPr lang="en-US" sz="1400" dirty="0">
                <a:latin typeface="Univers for KPMG" panose="020B0603020202020204" pitchFamily="34" charset="0"/>
              </a:rPr>
              <a:t>Ans: Yes, but consent of allottees would be needed as mentioned in section 14 of the Act. </a:t>
            </a:r>
          </a:p>
          <a:p>
            <a:r>
              <a:rPr lang="en-US" sz="1400" b="1" dirty="0">
                <a:latin typeface="Univers for KPMG" panose="020B0603020202020204" pitchFamily="34" charset="0"/>
              </a:rPr>
              <a:t>Whether MahaRERA recognizes Maharashtra Ownership Flats Act and Apartment Ownership Act?</a:t>
            </a:r>
            <a:endParaRPr lang="en-US" sz="1400" dirty="0">
              <a:latin typeface="Univers for KPMG" panose="020B0603020202020204" pitchFamily="34" charset="0"/>
            </a:endParaRPr>
          </a:p>
          <a:p>
            <a:r>
              <a:rPr lang="en-US" sz="1400" dirty="0">
                <a:latin typeface="Univers for KPMG" panose="020B0603020202020204" pitchFamily="34" charset="0"/>
              </a:rPr>
              <a:t>   Ans: Yes, the said Acts have not been repealed. However, In case of inconsistent provisions, the provisions of the Central Act shall prevail.</a:t>
            </a:r>
          </a:p>
          <a:p>
            <a:r>
              <a:rPr lang="en-US" sz="1400" b="1" dirty="0">
                <a:latin typeface="Univers for KPMG" panose="020B0603020202020204" pitchFamily="34" charset="0"/>
              </a:rPr>
              <a:t>There is a provision for deemed registration of a real estate project in case the Regulatory Authority does not respond to the application. How will the promoter receive ID &amp; password?</a:t>
            </a:r>
            <a:endParaRPr lang="en-US" sz="1400" dirty="0">
              <a:latin typeface="Univers for KPMG" panose="020B0603020202020204" pitchFamily="34" charset="0"/>
            </a:endParaRPr>
          </a:p>
          <a:p>
            <a:r>
              <a:rPr lang="en-US" sz="1400" dirty="0">
                <a:latin typeface="Univers for KPMG" panose="020B0603020202020204" pitchFamily="34" charset="0"/>
              </a:rPr>
              <a:t>Ans: In accordance with the Act, MahaRERA shall within a period of seven days of the deemed registration, provide registration </a:t>
            </a:r>
            <a:r>
              <a:rPr lang="en-US" sz="1400" dirty="0" smtClean="0">
                <a:latin typeface="Univers for KPMG" panose="020B0603020202020204" pitchFamily="34" charset="0"/>
              </a:rPr>
              <a:t>number.</a:t>
            </a:r>
          </a:p>
          <a:p>
            <a:r>
              <a:rPr lang="en-US" sz="1400" b="1" u="sng" dirty="0" smtClean="0">
                <a:latin typeface="Univers for KPMG" panose="020B0603020202020204" pitchFamily="34" charset="0"/>
              </a:rPr>
              <a:t>How </a:t>
            </a:r>
            <a:r>
              <a:rPr lang="en-US" sz="1400" b="1" u="sng" dirty="0">
                <a:latin typeface="Univers for KPMG" panose="020B0603020202020204" pitchFamily="34" charset="0"/>
              </a:rPr>
              <a:t>will the Act, Rules and Regulations affect advertisement of projects with many phases?</a:t>
            </a:r>
            <a:endParaRPr lang="en-US" sz="1400" u="sng" dirty="0">
              <a:latin typeface="Univers for KPMG" panose="020B0603020202020204" pitchFamily="34" charset="0"/>
            </a:endParaRPr>
          </a:p>
          <a:p>
            <a:r>
              <a:rPr lang="en-US" sz="1400" dirty="0">
                <a:latin typeface="Univers for KPMG" panose="020B0603020202020204" pitchFamily="34" charset="0"/>
              </a:rPr>
              <a:t>Ans: A promoter would be allowed to advertise, market, book, sell or offer to sell or invite persons to purchase plot, apartment or building in a phase of a real estate project, only if the said phase is registered. A promoter cannot advertise, commit or sell amenities or facilities that are in a subsequent </a:t>
            </a:r>
            <a:r>
              <a:rPr lang="en-US" sz="1400" dirty="0" smtClean="0">
                <a:latin typeface="Univers for KPMG" panose="020B0603020202020204" pitchFamily="34" charset="0"/>
              </a:rPr>
              <a:t>phase which is still </a:t>
            </a:r>
            <a:r>
              <a:rPr lang="en-US" sz="1400" dirty="0">
                <a:latin typeface="Univers for KPMG" panose="020B0603020202020204" pitchFamily="34" charset="0"/>
              </a:rPr>
              <a:t>not registered.</a:t>
            </a:r>
          </a:p>
          <a:p>
            <a:r>
              <a:rPr lang="en-US" sz="1400" b="1" dirty="0">
                <a:latin typeface="Univers for KPMG" panose="020B0603020202020204" pitchFamily="34" charset="0"/>
              </a:rPr>
              <a:t>What if an adjoining land is purchased by the promoter? Can he continue with same registration?</a:t>
            </a:r>
            <a:endParaRPr lang="en-US" sz="1400" dirty="0">
              <a:latin typeface="Univers for KPMG" panose="020B0603020202020204" pitchFamily="34" charset="0"/>
            </a:endParaRPr>
          </a:p>
          <a:p>
            <a:r>
              <a:rPr lang="en-US" sz="1400" dirty="0">
                <a:latin typeface="Univers for KPMG" panose="020B0603020202020204" pitchFamily="34" charset="0"/>
              </a:rPr>
              <a:t>Ans: No, it has to be separately registered if the said adjoining land was not a part of the project which has been registered.</a:t>
            </a:r>
          </a:p>
          <a:p>
            <a:endParaRPr lang="en-US" sz="1400" dirty="0">
              <a:latin typeface="Univers for KPMG" panose="020B0603020202020204" pitchFamily="34" charset="0"/>
            </a:endParaRPr>
          </a:p>
        </p:txBody>
      </p:sp>
      <p:sp>
        <p:nvSpPr>
          <p:cNvPr id="3" name="Text Placeholder 2"/>
          <p:cNvSpPr>
            <a:spLocks noGrp="1"/>
          </p:cNvSpPr>
          <p:nvPr>
            <p:ph type="body" idx="13"/>
          </p:nvPr>
        </p:nvSpPr>
        <p:spPr/>
        <p:txBody>
          <a:bodyPr/>
          <a:lstStyle/>
          <a:p>
            <a:r>
              <a:rPr lang="en-US" dirty="0">
                <a:latin typeface="Univers for KPMG" panose="020B0603020202020204" pitchFamily="34" charset="0"/>
              </a:rPr>
              <a:t>FAQs from Promoter Perspective</a:t>
            </a:r>
          </a:p>
          <a:p>
            <a:endParaRPr lang="en-US" dirty="0">
              <a:latin typeface="Univers for KPMG" panose="020B0603020202020204" pitchFamily="34" charset="0"/>
            </a:endParaRPr>
          </a:p>
        </p:txBody>
      </p:sp>
      <p:sp>
        <p:nvSpPr>
          <p:cNvPr id="4" name="Title 3"/>
          <p:cNvSpPr>
            <a:spLocks noGrp="1"/>
          </p:cNvSpPr>
          <p:nvPr>
            <p:ph type="title"/>
          </p:nvPr>
        </p:nvSpPr>
        <p:spPr/>
        <p:txBody>
          <a:bodyPr/>
          <a:lstStyle/>
          <a:p>
            <a:r>
              <a:rPr lang="en-US" u="sng" dirty="0" smtClean="0"/>
              <a:t>Frequently Asked Questions(FAQs)</a:t>
            </a:r>
            <a:endParaRPr lang="en-US" dirty="0"/>
          </a:p>
        </p:txBody>
      </p:sp>
      <p:pic>
        <p:nvPicPr>
          <p:cNvPr id="5" name="Picture 2" descr="C:\Users\MHADA\Desktop\MahaRERA\MahaRERA Logo.jpg"/>
          <p:cNvPicPr>
            <a:picLocks noChangeAspect="1" noChangeArrowheads="1"/>
          </p:cNvPicPr>
          <p:nvPr/>
        </p:nvPicPr>
        <p:blipFill>
          <a:blip r:embed="rId3" cstate="print"/>
          <a:srcRect/>
          <a:stretch>
            <a:fillRect/>
          </a:stretch>
        </p:blipFill>
        <p:spPr bwMode="auto">
          <a:xfrm>
            <a:off x="8841432" y="0"/>
            <a:ext cx="1064568" cy="980729"/>
          </a:xfrm>
          <a:prstGeom prst="rect">
            <a:avLst/>
          </a:prstGeom>
          <a:noFill/>
        </p:spPr>
      </p:pic>
    </p:spTree>
    <p:extLst>
      <p:ext uri="{BB962C8B-B14F-4D97-AF65-F5344CB8AC3E}">
        <p14:creationId xmlns:p14="http://schemas.microsoft.com/office/powerpoint/2010/main" xmlns="" val="39988544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7340" y="1448780"/>
            <a:ext cx="9398660" cy="4741311"/>
          </a:xfrm>
        </p:spPr>
        <p:txBody>
          <a:bodyPr/>
          <a:lstStyle/>
          <a:p>
            <a:pPr>
              <a:buNone/>
            </a:pPr>
            <a:r>
              <a:rPr lang="en-US" sz="1400" b="1" dirty="0">
                <a:latin typeface="Univers for KPMG" panose="020B0603020202020204" pitchFamily="34" charset="0"/>
              </a:rPr>
              <a:t>What should the promoter do in case the particular brand of fixtures and fittings as mentioned in the specifications are not available in the market since the production of that type is stopped by the supplier? Will the promoter still be liable in such case? And what in case fixture/fittings do not give guarantee for more than five years.</a:t>
            </a:r>
            <a:endParaRPr lang="en-US" sz="1400" dirty="0">
              <a:latin typeface="Univers for KPMG" panose="020B0603020202020204" pitchFamily="34" charset="0"/>
            </a:endParaRPr>
          </a:p>
          <a:p>
            <a:pPr>
              <a:buNone/>
            </a:pPr>
            <a:r>
              <a:rPr lang="en-US" sz="1400" dirty="0">
                <a:latin typeface="Univers for KPMG" panose="020B0603020202020204" pitchFamily="34" charset="0"/>
              </a:rPr>
              <a:t>Ans: A</a:t>
            </a:r>
            <a:r>
              <a:rPr lang="en-US" sz="1400" dirty="0" smtClean="0">
                <a:latin typeface="Univers for KPMG" panose="020B0603020202020204" pitchFamily="34" charset="0"/>
              </a:rPr>
              <a:t>s per section </a:t>
            </a:r>
            <a:r>
              <a:rPr lang="en-US" sz="1400" dirty="0">
                <a:latin typeface="Univers for KPMG" panose="020B0603020202020204" pitchFamily="34" charset="0"/>
              </a:rPr>
              <a:t>14 of the Act, the promoter should take previous consent of </a:t>
            </a:r>
            <a:r>
              <a:rPr lang="en-US" sz="1400" dirty="0" smtClean="0">
                <a:latin typeface="Univers for KPMG" panose="020B0603020202020204" pitchFamily="34" charset="0"/>
              </a:rPr>
              <a:t>concerned </a:t>
            </a:r>
            <a:r>
              <a:rPr lang="en-US" sz="1400" dirty="0">
                <a:latin typeface="Univers for KPMG" panose="020B0603020202020204" pitchFamily="34" charset="0"/>
              </a:rPr>
              <a:t>allottee.</a:t>
            </a:r>
          </a:p>
          <a:p>
            <a:pPr>
              <a:buNone/>
            </a:pPr>
            <a:r>
              <a:rPr lang="en-US" sz="1400" b="1" u="sng" dirty="0">
                <a:latin typeface="Univers for KPMG" panose="020B0603020202020204" pitchFamily="34" charset="0"/>
              </a:rPr>
              <a:t>What if Part OC is received for the project: is it exempt from registration? </a:t>
            </a:r>
            <a:endParaRPr lang="en-US" sz="1400" u="sng" dirty="0">
              <a:latin typeface="Univers for KPMG" panose="020B0603020202020204" pitchFamily="34" charset="0"/>
            </a:endParaRPr>
          </a:p>
          <a:p>
            <a:pPr>
              <a:buNone/>
            </a:pPr>
            <a:r>
              <a:rPr lang="en-US" sz="1400" dirty="0">
                <a:latin typeface="Univers for KPMG" panose="020B0603020202020204" pitchFamily="34" charset="0"/>
              </a:rPr>
              <a:t>Ans: No</a:t>
            </a:r>
          </a:p>
          <a:p>
            <a:pPr>
              <a:buNone/>
            </a:pPr>
            <a:r>
              <a:rPr lang="en-US" sz="1400" b="1" dirty="0">
                <a:latin typeface="Univers for KPMG" panose="020B0603020202020204" pitchFamily="34" charset="0"/>
              </a:rPr>
              <a:t>Estimated Cost should be submitted only for area for which approvals/plans cleared as on date of registration of project or it should also include costs even for the proposed future expected area to be generated? (Bearing in mind the pros and cons for the figures depending solely on estimated costs)</a:t>
            </a:r>
            <a:endParaRPr lang="en-US" sz="1400" dirty="0">
              <a:latin typeface="Univers for KPMG" panose="020B0603020202020204" pitchFamily="34" charset="0"/>
            </a:endParaRPr>
          </a:p>
          <a:p>
            <a:pPr>
              <a:buNone/>
            </a:pPr>
            <a:r>
              <a:rPr lang="en-US" sz="1400" dirty="0">
                <a:latin typeface="Univers for KPMG" panose="020B0603020202020204" pitchFamily="34" charset="0"/>
              </a:rPr>
              <a:t>Ans: Estimated cost of the whole project that has been put up for registration has to be indicated while applying for registration.</a:t>
            </a:r>
          </a:p>
          <a:p>
            <a:pPr>
              <a:buNone/>
            </a:pPr>
            <a:r>
              <a:rPr lang="en-US" sz="1400" b="1" dirty="0" smtClean="0">
                <a:latin typeface="Univers for KPMG" panose="020B0603020202020204" pitchFamily="34" charset="0"/>
              </a:rPr>
              <a:t>Are </a:t>
            </a:r>
            <a:r>
              <a:rPr lang="en-US" sz="1400" b="1" dirty="0">
                <a:latin typeface="Univers for KPMG" panose="020B0603020202020204" pitchFamily="34" charset="0"/>
              </a:rPr>
              <a:t>various certificates (Architect, Engineer, and CA) required at the time of registration? </a:t>
            </a:r>
            <a:endParaRPr lang="en-US" sz="1400" dirty="0">
              <a:latin typeface="Univers for KPMG" panose="020B0603020202020204" pitchFamily="34" charset="0"/>
            </a:endParaRPr>
          </a:p>
          <a:p>
            <a:pPr>
              <a:buNone/>
            </a:pPr>
            <a:r>
              <a:rPr lang="en-US" sz="1400" dirty="0">
                <a:latin typeface="Univers for KPMG" panose="020B0603020202020204" pitchFamily="34" charset="0"/>
              </a:rPr>
              <a:t>Ans: Please refer to the Forms 1, </a:t>
            </a:r>
            <a:r>
              <a:rPr lang="en-US" sz="1400" dirty="0" smtClean="0">
                <a:latin typeface="Univers for KPMG" panose="020B0603020202020204" pitchFamily="34" charset="0"/>
              </a:rPr>
              <a:t>2, 3, 4 </a:t>
            </a:r>
            <a:r>
              <a:rPr lang="en-US" sz="1400" dirty="0">
                <a:latin typeface="Univers for KPMG" panose="020B0603020202020204" pitchFamily="34" charset="0"/>
              </a:rPr>
              <a:t>and </a:t>
            </a:r>
            <a:r>
              <a:rPr lang="en-US" sz="1400" dirty="0" smtClean="0">
                <a:latin typeface="Univers for KPMG" panose="020B0603020202020204" pitchFamily="34" charset="0"/>
              </a:rPr>
              <a:t>5 </a:t>
            </a:r>
            <a:r>
              <a:rPr lang="en-US" sz="1400" dirty="0">
                <a:latin typeface="Univers for KPMG" panose="020B0603020202020204" pitchFamily="34" charset="0"/>
              </a:rPr>
              <a:t>of Maharashtra Real Estate Regulatory Authority (General) Regulations </a:t>
            </a:r>
          </a:p>
          <a:p>
            <a:pPr>
              <a:buNone/>
            </a:pPr>
            <a:r>
              <a:rPr lang="en-US" sz="1400" dirty="0" smtClean="0">
                <a:latin typeface="Univers for KPMG" panose="020B0603020202020204" pitchFamily="34" charset="0"/>
              </a:rPr>
              <a:t> </a:t>
            </a:r>
            <a:r>
              <a:rPr lang="en-US" sz="1400" b="1" dirty="0" smtClean="0">
                <a:latin typeface="Univers for KPMG" panose="020B0603020202020204" pitchFamily="34" charset="0"/>
              </a:rPr>
              <a:t>Does </a:t>
            </a:r>
            <a:r>
              <a:rPr lang="en-US" sz="1400" b="1" dirty="0">
                <a:latin typeface="Univers for KPMG" panose="020B0603020202020204" pitchFamily="34" charset="0"/>
              </a:rPr>
              <a:t>developer need to submit the certificates to Banker or retain with him? </a:t>
            </a:r>
            <a:endParaRPr lang="en-US" sz="1400" dirty="0">
              <a:latin typeface="Univers for KPMG" panose="020B0603020202020204" pitchFamily="34" charset="0"/>
            </a:endParaRPr>
          </a:p>
          <a:p>
            <a:pPr>
              <a:buNone/>
            </a:pPr>
            <a:r>
              <a:rPr lang="en-US" sz="1400" dirty="0">
                <a:latin typeface="Univers for KPMG" panose="020B0603020202020204" pitchFamily="34" charset="0"/>
              </a:rPr>
              <a:t>Ans: The original certificates have to be retained by the promoter because the same are required to be verified and audited by the statutory auditor of the promoter's company at the end of every financial year. Copies may also have to be submitted to the concerned bank, if demanded by them</a:t>
            </a:r>
          </a:p>
          <a:p>
            <a:endParaRPr lang="en-US" sz="1400" dirty="0">
              <a:latin typeface="Univers for KPMG" panose="020B0603020202020204" pitchFamily="34" charset="0"/>
            </a:endParaRPr>
          </a:p>
        </p:txBody>
      </p:sp>
      <p:sp>
        <p:nvSpPr>
          <p:cNvPr id="3" name="Text Placeholder 2"/>
          <p:cNvSpPr>
            <a:spLocks noGrp="1"/>
          </p:cNvSpPr>
          <p:nvPr>
            <p:ph type="body" idx="13"/>
          </p:nvPr>
        </p:nvSpPr>
        <p:spPr>
          <a:xfrm>
            <a:off x="507340" y="1016732"/>
            <a:ext cx="8891323" cy="538138"/>
          </a:xfrm>
        </p:spPr>
        <p:txBody>
          <a:bodyPr/>
          <a:lstStyle/>
          <a:p>
            <a:r>
              <a:rPr lang="en-US" dirty="0">
                <a:latin typeface="Univers for KPMG" panose="020B0603020202020204" pitchFamily="34" charset="0"/>
              </a:rPr>
              <a:t>FAQs from Promoter Perspective</a:t>
            </a:r>
          </a:p>
          <a:p>
            <a:endParaRPr lang="en-US" dirty="0">
              <a:latin typeface="Univers for KPMG" panose="020B0603020202020204" pitchFamily="34" charset="0"/>
            </a:endParaRPr>
          </a:p>
        </p:txBody>
      </p:sp>
      <p:sp>
        <p:nvSpPr>
          <p:cNvPr id="4" name="Title 3"/>
          <p:cNvSpPr>
            <a:spLocks noGrp="1"/>
          </p:cNvSpPr>
          <p:nvPr>
            <p:ph type="title"/>
          </p:nvPr>
        </p:nvSpPr>
        <p:spPr/>
        <p:txBody>
          <a:bodyPr/>
          <a:lstStyle/>
          <a:p>
            <a:r>
              <a:rPr lang="en-US" u="sng" dirty="0" smtClean="0"/>
              <a:t>Frequently Asked Questions(FAQs)</a:t>
            </a:r>
            <a:endParaRPr lang="en-US" dirty="0"/>
          </a:p>
        </p:txBody>
      </p:sp>
      <p:pic>
        <p:nvPicPr>
          <p:cNvPr id="5" name="Picture 2" descr="C:\Users\MHADA\Desktop\MahaRERA\MahaRERA Logo.jpg"/>
          <p:cNvPicPr>
            <a:picLocks noChangeAspect="1" noChangeArrowheads="1"/>
          </p:cNvPicPr>
          <p:nvPr/>
        </p:nvPicPr>
        <p:blipFill>
          <a:blip r:embed="rId3" cstate="print"/>
          <a:srcRect/>
          <a:stretch>
            <a:fillRect/>
          </a:stretch>
        </p:blipFill>
        <p:spPr bwMode="auto">
          <a:xfrm>
            <a:off x="8841432" y="0"/>
            <a:ext cx="1064568" cy="980729"/>
          </a:xfrm>
          <a:prstGeom prst="rect">
            <a:avLst/>
          </a:prstGeom>
          <a:noFill/>
        </p:spPr>
      </p:pic>
    </p:spTree>
    <p:extLst>
      <p:ext uri="{BB962C8B-B14F-4D97-AF65-F5344CB8AC3E}">
        <p14:creationId xmlns:p14="http://schemas.microsoft.com/office/powerpoint/2010/main" xmlns="" val="19336599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7340" y="1484784"/>
            <a:ext cx="8891323" cy="4741311"/>
          </a:xfrm>
        </p:spPr>
        <p:txBody>
          <a:bodyPr/>
          <a:lstStyle/>
          <a:p>
            <a:pPr marL="0" indent="0">
              <a:buNone/>
            </a:pPr>
            <a:r>
              <a:rPr lang="en-US" sz="1400" b="1" u="sng" dirty="0" smtClean="0">
                <a:latin typeface="Univers for KPMG" panose="020B0603020202020204" pitchFamily="34" charset="0"/>
              </a:rPr>
              <a:t>Separate </a:t>
            </a:r>
            <a:r>
              <a:rPr lang="en-US" sz="1400" b="1" u="sng" dirty="0">
                <a:latin typeface="Univers for KPMG" panose="020B0603020202020204" pitchFamily="34" charset="0"/>
              </a:rPr>
              <a:t>Bank Account: can escrow account opened with the </a:t>
            </a:r>
            <a:r>
              <a:rPr lang="en-US" sz="1400" b="1" u="sng" dirty="0" smtClean="0">
                <a:latin typeface="Univers for KPMG" panose="020B0603020202020204" pitchFamily="34" charset="0"/>
              </a:rPr>
              <a:t>Bank </a:t>
            </a:r>
            <a:r>
              <a:rPr lang="en-US" sz="1400" b="1" u="sng" dirty="0">
                <a:latin typeface="Univers for KPMG" panose="020B0603020202020204" pitchFamily="34" charset="0"/>
              </a:rPr>
              <a:t>from whom loans are availed, be treated as Separate Bank Account for a MahaRERA registered </a:t>
            </a:r>
            <a:r>
              <a:rPr lang="en-US" sz="1400" b="1" u="sng" dirty="0" smtClean="0">
                <a:latin typeface="Univers for KPMG" panose="020B0603020202020204" pitchFamily="34" charset="0"/>
              </a:rPr>
              <a:t>project.</a:t>
            </a:r>
          </a:p>
          <a:p>
            <a:pPr marL="0" indent="0">
              <a:buNone/>
            </a:pPr>
            <a:r>
              <a:rPr lang="en-US" sz="1400" dirty="0" err="1">
                <a:latin typeface="Univers for KPMG" panose="020B0603020202020204" pitchFamily="34" charset="0"/>
              </a:rPr>
              <a:t>Ans</a:t>
            </a:r>
            <a:r>
              <a:rPr lang="en-US" sz="1400" dirty="0">
                <a:latin typeface="Univers for KPMG" panose="020B0603020202020204" pitchFamily="34" charset="0"/>
              </a:rPr>
              <a:t>: No. A separate bank account needs to be opened in accordance with the provisions of the Act and rules made there under.</a:t>
            </a:r>
          </a:p>
          <a:p>
            <a:pPr>
              <a:buNone/>
            </a:pPr>
            <a:r>
              <a:rPr lang="en-US" sz="1400" b="1" dirty="0" smtClean="0">
                <a:latin typeface="Univers for KPMG" panose="020B0603020202020204" pitchFamily="34" charset="0"/>
              </a:rPr>
              <a:t>Can </a:t>
            </a:r>
            <a:r>
              <a:rPr lang="en-US" sz="1400" b="1" dirty="0">
                <a:latin typeface="Univers for KPMG" panose="020B0603020202020204" pitchFamily="34" charset="0"/>
              </a:rPr>
              <a:t>separate account be more than one since at times there might be multiple lenders in same project (building wise lender) though developer might register the project at one go. </a:t>
            </a:r>
            <a:endParaRPr lang="en-US" sz="1400" dirty="0">
              <a:latin typeface="Univers for KPMG" panose="020B0603020202020204" pitchFamily="34" charset="0"/>
            </a:endParaRPr>
          </a:p>
          <a:p>
            <a:pPr>
              <a:buNone/>
            </a:pPr>
            <a:r>
              <a:rPr lang="en-US" sz="1400" dirty="0">
                <a:latin typeface="Univers for KPMG" panose="020B0603020202020204" pitchFamily="34" charset="0"/>
              </a:rPr>
              <a:t>Ans: No. There should be one designated bank account for every registered project or registered </a:t>
            </a:r>
            <a:r>
              <a:rPr lang="en-US" sz="1400" dirty="0" smtClean="0">
                <a:latin typeface="Univers for KPMG" panose="020B0603020202020204" pitchFamily="34" charset="0"/>
              </a:rPr>
              <a:t>phase</a:t>
            </a:r>
            <a:endParaRPr lang="en-US" sz="1400" dirty="0">
              <a:latin typeface="Univers for KPMG" panose="020B0603020202020204" pitchFamily="34" charset="0"/>
            </a:endParaRPr>
          </a:p>
          <a:p>
            <a:pPr>
              <a:buNone/>
            </a:pPr>
            <a:r>
              <a:rPr lang="en-US" sz="1400" b="1" dirty="0">
                <a:latin typeface="Univers for KPMG" panose="020B0603020202020204" pitchFamily="34" charset="0"/>
              </a:rPr>
              <a:t>Sometimes buyer is ready and gives undertaking that he is ok to give money beyond 10% however does not want to register. Should it be allowed? </a:t>
            </a:r>
            <a:endParaRPr lang="en-US" sz="1400" dirty="0">
              <a:latin typeface="Univers for KPMG" panose="020B0603020202020204" pitchFamily="34" charset="0"/>
            </a:endParaRPr>
          </a:p>
          <a:p>
            <a:pPr>
              <a:buNone/>
            </a:pPr>
            <a:r>
              <a:rPr lang="en-US" sz="1400" dirty="0">
                <a:latin typeface="Univers for KPMG" panose="020B0603020202020204" pitchFamily="34" charset="0"/>
              </a:rPr>
              <a:t>Ans: No. Section 13(1) of the Act prohibits the promoter from taking more than 10% of the cost of apartment without entering into a written agreement for sale, duly registered.</a:t>
            </a:r>
          </a:p>
          <a:p>
            <a:pPr>
              <a:buNone/>
            </a:pPr>
            <a:r>
              <a:rPr lang="en-US" sz="1400" b="1" u="sng" dirty="0">
                <a:latin typeface="Univers for KPMG" panose="020B0603020202020204" pitchFamily="34" charset="0"/>
              </a:rPr>
              <a:t>Referral bookings: Existing customers referring to others for buying the flat in same project or other project of same developer: will they be treated as Real Estate Agent? </a:t>
            </a:r>
            <a:endParaRPr lang="en-US" sz="1400" u="sng" dirty="0">
              <a:latin typeface="Univers for KPMG" panose="020B0603020202020204" pitchFamily="34" charset="0"/>
            </a:endParaRPr>
          </a:p>
          <a:p>
            <a:pPr>
              <a:buNone/>
            </a:pPr>
            <a:r>
              <a:rPr lang="en-US" sz="1400" dirty="0">
                <a:latin typeface="Univers for KPMG" panose="020B0603020202020204" pitchFamily="34" charset="0"/>
              </a:rPr>
              <a:t>Ans: Yes, if it is against a consideration. Real Estate Agent is clearly defined in section 2(</a:t>
            </a:r>
            <a:r>
              <a:rPr lang="en-US" sz="1400" dirty="0" err="1">
                <a:latin typeface="Univers for KPMG" panose="020B0603020202020204" pitchFamily="34" charset="0"/>
              </a:rPr>
              <a:t>zm</a:t>
            </a:r>
            <a:r>
              <a:rPr lang="en-US" sz="1400" dirty="0">
                <a:latin typeface="Univers for KPMG" panose="020B0603020202020204" pitchFamily="34" charset="0"/>
              </a:rPr>
              <a:t>) of the Act </a:t>
            </a:r>
          </a:p>
          <a:p>
            <a:pPr>
              <a:buNone/>
            </a:pPr>
            <a:r>
              <a:rPr lang="en-US" sz="1400" b="1" dirty="0">
                <a:latin typeface="Univers for KPMG" panose="020B0603020202020204" pitchFamily="34" charset="0"/>
              </a:rPr>
              <a:t>For Foreign brokers registration and advertisement outside India, will same rule apply as in India ?</a:t>
            </a:r>
            <a:endParaRPr lang="en-US" sz="1400" dirty="0">
              <a:latin typeface="Univers for KPMG" panose="020B0603020202020204" pitchFamily="34" charset="0"/>
            </a:endParaRPr>
          </a:p>
          <a:p>
            <a:pPr>
              <a:buNone/>
            </a:pPr>
            <a:r>
              <a:rPr lang="en-US" sz="1400" dirty="0">
                <a:latin typeface="Univers for KPMG" panose="020B0603020202020204" pitchFamily="34" charset="0"/>
              </a:rPr>
              <a:t>Ans: Yes, if it pertains to a registered project under MahaRERA.</a:t>
            </a:r>
          </a:p>
          <a:p>
            <a:pPr>
              <a:buNone/>
            </a:pPr>
            <a:r>
              <a:rPr lang="en-US" sz="1400" b="1" dirty="0">
                <a:latin typeface="Univers for KPMG" panose="020B0603020202020204" pitchFamily="34" charset="0"/>
              </a:rPr>
              <a:t>In case of customers default: can developer be selective in cancelling units?</a:t>
            </a:r>
            <a:endParaRPr lang="en-US" sz="1400" dirty="0">
              <a:latin typeface="Univers for KPMG" panose="020B0603020202020204" pitchFamily="34" charset="0"/>
            </a:endParaRPr>
          </a:p>
          <a:p>
            <a:pPr>
              <a:buNone/>
            </a:pPr>
            <a:r>
              <a:rPr lang="en-US" sz="1400" dirty="0">
                <a:latin typeface="Univers for KPMG" panose="020B0603020202020204" pitchFamily="34" charset="0"/>
              </a:rPr>
              <a:t>Ans: Provision of termination of agreement is covered in the Model Form of </a:t>
            </a:r>
            <a:r>
              <a:rPr lang="en-US" sz="1400" dirty="0" smtClean="0">
                <a:latin typeface="Univers for KPMG" panose="020B0603020202020204" pitchFamily="34" charset="0"/>
              </a:rPr>
              <a:t>Agreement attached to Rules.</a:t>
            </a:r>
            <a:endParaRPr lang="en-US" sz="1400" dirty="0">
              <a:latin typeface="Univers for KPMG" panose="020B0603020202020204" pitchFamily="34" charset="0"/>
            </a:endParaRPr>
          </a:p>
        </p:txBody>
      </p:sp>
      <p:sp>
        <p:nvSpPr>
          <p:cNvPr id="3" name="Text Placeholder 2"/>
          <p:cNvSpPr>
            <a:spLocks noGrp="1"/>
          </p:cNvSpPr>
          <p:nvPr>
            <p:ph type="body" idx="13"/>
          </p:nvPr>
        </p:nvSpPr>
        <p:spPr>
          <a:xfrm>
            <a:off x="507340" y="1052736"/>
            <a:ext cx="8891323" cy="538138"/>
          </a:xfrm>
        </p:spPr>
        <p:txBody>
          <a:bodyPr/>
          <a:lstStyle/>
          <a:p>
            <a:r>
              <a:rPr lang="en-US" dirty="0">
                <a:latin typeface="Univers for KPMG" panose="020B0603020202020204" pitchFamily="34" charset="0"/>
              </a:rPr>
              <a:t>FAQs from Promoter Perspective</a:t>
            </a:r>
          </a:p>
          <a:p>
            <a:endParaRPr lang="en-US" dirty="0">
              <a:latin typeface="Univers for KPMG" panose="020B0603020202020204" pitchFamily="34" charset="0"/>
            </a:endParaRPr>
          </a:p>
        </p:txBody>
      </p:sp>
      <p:sp>
        <p:nvSpPr>
          <p:cNvPr id="4" name="Title 3"/>
          <p:cNvSpPr>
            <a:spLocks noGrp="1"/>
          </p:cNvSpPr>
          <p:nvPr>
            <p:ph type="title"/>
          </p:nvPr>
        </p:nvSpPr>
        <p:spPr/>
        <p:txBody>
          <a:bodyPr/>
          <a:lstStyle/>
          <a:p>
            <a:r>
              <a:rPr lang="en-US" u="sng" dirty="0" smtClean="0"/>
              <a:t>Frequently Asked Questions(FAQs)</a:t>
            </a:r>
            <a:endParaRPr lang="en-US" dirty="0"/>
          </a:p>
        </p:txBody>
      </p:sp>
      <p:pic>
        <p:nvPicPr>
          <p:cNvPr id="5" name="Picture 2" descr="C:\Users\MHADA\Desktop\MahaRERA\MahaRERA Logo.jpg"/>
          <p:cNvPicPr>
            <a:picLocks noChangeAspect="1" noChangeArrowheads="1"/>
          </p:cNvPicPr>
          <p:nvPr/>
        </p:nvPicPr>
        <p:blipFill>
          <a:blip r:embed="rId3" cstate="print"/>
          <a:srcRect/>
          <a:stretch>
            <a:fillRect/>
          </a:stretch>
        </p:blipFill>
        <p:spPr bwMode="auto">
          <a:xfrm>
            <a:off x="8841432" y="0"/>
            <a:ext cx="1064568" cy="980729"/>
          </a:xfrm>
          <a:prstGeom prst="rect">
            <a:avLst/>
          </a:prstGeom>
          <a:noFill/>
        </p:spPr>
      </p:pic>
    </p:spTree>
    <p:extLst>
      <p:ext uri="{BB962C8B-B14F-4D97-AF65-F5344CB8AC3E}">
        <p14:creationId xmlns:p14="http://schemas.microsoft.com/office/powerpoint/2010/main" xmlns="" val="29451795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sz="1400" b="1" dirty="0">
                <a:latin typeface="Univers for KPMG" panose="020B0603020202020204" pitchFamily="34" charset="0"/>
              </a:rPr>
              <a:t>Who needs to apply for Registration for broking business in Real Estate?</a:t>
            </a:r>
            <a:endParaRPr lang="en-US" sz="1400" dirty="0">
              <a:latin typeface="Univers for KPMG" panose="020B0603020202020204" pitchFamily="34" charset="0"/>
            </a:endParaRPr>
          </a:p>
          <a:p>
            <a:pPr>
              <a:buNone/>
            </a:pPr>
            <a:r>
              <a:rPr lang="en-US" sz="1400" dirty="0">
                <a:latin typeface="Univers for KPMG" panose="020B0603020202020204" pitchFamily="34" charset="0"/>
              </a:rPr>
              <a:t>Ans: Every Real Estate Agent who intends to facilitate the sale or purchase of or act on behalf of any person to facilitate the sale or purchase of any plot, apartment or building, as the case may be, in a registered real estate project being sold by the promoter in any planning area in Maharashtra, shall have to apply for registration to Maharashtra Real </a:t>
            </a:r>
            <a:r>
              <a:rPr lang="en-US" sz="1400" dirty="0" smtClean="0">
                <a:latin typeface="Univers for KPMG" panose="020B0603020202020204" pitchFamily="34" charset="0"/>
              </a:rPr>
              <a:t>Estate </a:t>
            </a:r>
            <a:r>
              <a:rPr lang="en-US" sz="1400" dirty="0">
                <a:latin typeface="Univers for KPMG" panose="020B0603020202020204" pitchFamily="34" charset="0"/>
              </a:rPr>
              <a:t>Regulatory Authority (MahaRERA).</a:t>
            </a:r>
          </a:p>
          <a:p>
            <a:pPr>
              <a:buNone/>
            </a:pPr>
            <a:r>
              <a:rPr lang="en-US" sz="1400" b="1" dirty="0" smtClean="0">
                <a:latin typeface="Univers for KPMG" panose="020B0603020202020204" pitchFamily="34" charset="0"/>
              </a:rPr>
              <a:t>What </a:t>
            </a:r>
            <a:r>
              <a:rPr lang="en-US" sz="1400" b="1" dirty="0">
                <a:latin typeface="Univers for KPMG" panose="020B0603020202020204" pitchFamily="34" charset="0"/>
              </a:rPr>
              <a:t>is the procedure to obtain registration to operate as Real Estate Agents? What are documents required to get real estate agent's license?</a:t>
            </a:r>
            <a:endParaRPr lang="en-US" sz="1400" dirty="0">
              <a:latin typeface="Univers for KPMG" panose="020B0603020202020204" pitchFamily="34" charset="0"/>
            </a:endParaRPr>
          </a:p>
          <a:p>
            <a:pPr>
              <a:buNone/>
            </a:pPr>
            <a:r>
              <a:rPr lang="en-US" sz="1400" dirty="0">
                <a:latin typeface="Univers for KPMG" panose="020B0603020202020204" pitchFamily="34" charset="0"/>
              </a:rPr>
              <a:t>Ans: It will be through an easy online process. The procedure is explained in Rule 11 of Maharashtra Real estate(Regulation and Development)(Registration of Real Estate projects, Registration of Real Estate Agents, rates of Interest and Disclosures on website) Rules 2017.</a:t>
            </a:r>
          </a:p>
          <a:p>
            <a:pPr>
              <a:buNone/>
            </a:pPr>
            <a:r>
              <a:rPr lang="en-US" sz="1400" b="1" dirty="0" smtClean="0">
                <a:latin typeface="Univers for KPMG" panose="020B0603020202020204" pitchFamily="34" charset="0"/>
              </a:rPr>
              <a:t>What </a:t>
            </a:r>
            <a:r>
              <a:rPr lang="en-US" sz="1400" b="1" dirty="0">
                <a:latin typeface="Univers for KPMG" panose="020B0603020202020204" pitchFamily="34" charset="0"/>
              </a:rPr>
              <a:t>is the fee for registration? What is the duration?</a:t>
            </a:r>
            <a:endParaRPr lang="en-US" sz="1400" dirty="0">
              <a:latin typeface="Univers for KPMG" panose="020B0603020202020204" pitchFamily="34" charset="0"/>
            </a:endParaRPr>
          </a:p>
          <a:p>
            <a:pPr>
              <a:buNone/>
            </a:pPr>
            <a:r>
              <a:rPr lang="en-US" sz="1400" dirty="0">
                <a:latin typeface="Univers for KPMG" panose="020B0603020202020204" pitchFamily="34" charset="0"/>
              </a:rPr>
              <a:t>Ans: The fees are in accordance with Rule 11(3) of the </a:t>
            </a:r>
            <a:r>
              <a:rPr lang="en-IN" sz="1400" dirty="0">
                <a:latin typeface="Univers for KPMG" panose="020B0603020202020204" pitchFamily="34" charset="0"/>
              </a:rPr>
              <a:t>Maharashtra Real Estate (Regulation and Development)(Registration of Real Estate Projects, Registration of Real Estate Agents, Rates of Interest and Disclosures on Website) Rules, 2017. </a:t>
            </a:r>
            <a:r>
              <a:rPr lang="en-US" sz="1400" dirty="0">
                <a:latin typeface="Univers for KPMG" panose="020B0603020202020204" pitchFamily="34" charset="0"/>
              </a:rPr>
              <a:t>The registration is valid for a period of five years </a:t>
            </a:r>
          </a:p>
          <a:p>
            <a:pPr>
              <a:buNone/>
            </a:pPr>
            <a:r>
              <a:rPr lang="en-US" sz="1400" u="sng" dirty="0">
                <a:latin typeface="Univers for KPMG" panose="020B0603020202020204" pitchFamily="34" charset="0"/>
              </a:rPr>
              <a:t> </a:t>
            </a:r>
            <a:r>
              <a:rPr lang="en-US" sz="1400" b="1" u="sng" dirty="0">
                <a:latin typeface="Univers for KPMG" panose="020B0603020202020204" pitchFamily="34" charset="0"/>
              </a:rPr>
              <a:t>Will marketing and sales staff of Builder/ Promoter/ Developer also need to take registration as an agent?</a:t>
            </a:r>
            <a:endParaRPr lang="en-US" sz="1400" u="sng" dirty="0">
              <a:latin typeface="Univers for KPMG" panose="020B0603020202020204" pitchFamily="34" charset="0"/>
            </a:endParaRPr>
          </a:p>
          <a:p>
            <a:pPr>
              <a:buNone/>
            </a:pPr>
            <a:r>
              <a:rPr lang="en-US" sz="1400" dirty="0">
                <a:latin typeface="Univers for KPMG" panose="020B0603020202020204" pitchFamily="34" charset="0"/>
              </a:rPr>
              <a:t>Ans: A real estate agent is clearly defined in Section 2(zm) of the Act.</a:t>
            </a:r>
          </a:p>
          <a:p>
            <a:endParaRPr lang="en-US" sz="1400" dirty="0">
              <a:latin typeface="Univers for KPMG" panose="020B0603020202020204" pitchFamily="34" charset="0"/>
            </a:endParaRPr>
          </a:p>
        </p:txBody>
      </p:sp>
      <p:sp>
        <p:nvSpPr>
          <p:cNvPr id="3" name="Text Placeholder 2"/>
          <p:cNvSpPr>
            <a:spLocks noGrp="1"/>
          </p:cNvSpPr>
          <p:nvPr>
            <p:ph type="body" idx="13"/>
          </p:nvPr>
        </p:nvSpPr>
        <p:spPr/>
        <p:txBody>
          <a:bodyPr/>
          <a:lstStyle/>
          <a:p>
            <a:r>
              <a:rPr lang="en-US" dirty="0">
                <a:latin typeface="Univers for KPMG" panose="020B0603020202020204" pitchFamily="34" charset="0"/>
              </a:rPr>
              <a:t>FAQs from </a:t>
            </a:r>
            <a:r>
              <a:rPr lang="en-US" dirty="0" smtClean="0">
                <a:latin typeface="Univers for KPMG" panose="020B0603020202020204" pitchFamily="34" charset="0"/>
              </a:rPr>
              <a:t>Real Estate Agent </a:t>
            </a:r>
            <a:r>
              <a:rPr lang="en-US" dirty="0">
                <a:latin typeface="Univers for KPMG" panose="020B0603020202020204" pitchFamily="34" charset="0"/>
              </a:rPr>
              <a:t>Perspective</a:t>
            </a:r>
          </a:p>
          <a:p>
            <a:endParaRPr lang="en-US" dirty="0">
              <a:latin typeface="Univers for KPMG" panose="020B0603020202020204" pitchFamily="34" charset="0"/>
            </a:endParaRPr>
          </a:p>
        </p:txBody>
      </p:sp>
      <p:sp>
        <p:nvSpPr>
          <p:cNvPr id="4" name="Title 3"/>
          <p:cNvSpPr>
            <a:spLocks noGrp="1"/>
          </p:cNvSpPr>
          <p:nvPr>
            <p:ph type="title"/>
          </p:nvPr>
        </p:nvSpPr>
        <p:spPr/>
        <p:txBody>
          <a:bodyPr/>
          <a:lstStyle/>
          <a:p>
            <a:r>
              <a:rPr lang="en-US" u="sng" dirty="0" smtClean="0"/>
              <a:t>Frequently Asked Questions(FAQs)</a:t>
            </a:r>
            <a:endParaRPr lang="en-US" dirty="0"/>
          </a:p>
        </p:txBody>
      </p:sp>
      <p:pic>
        <p:nvPicPr>
          <p:cNvPr id="5" name="Picture 2" descr="C:\Users\MHADA\Desktop\MahaRERA\MahaRERA Logo.jpg"/>
          <p:cNvPicPr>
            <a:picLocks noChangeAspect="1" noChangeArrowheads="1"/>
          </p:cNvPicPr>
          <p:nvPr/>
        </p:nvPicPr>
        <p:blipFill>
          <a:blip r:embed="rId2" cstate="print"/>
          <a:srcRect/>
          <a:stretch>
            <a:fillRect/>
          </a:stretch>
        </p:blipFill>
        <p:spPr bwMode="auto">
          <a:xfrm>
            <a:off x="8841432" y="0"/>
            <a:ext cx="1064568" cy="980729"/>
          </a:xfrm>
          <a:prstGeom prst="rect">
            <a:avLst/>
          </a:prstGeom>
          <a:noFill/>
        </p:spPr>
      </p:pic>
    </p:spTree>
    <p:extLst>
      <p:ext uri="{BB962C8B-B14F-4D97-AF65-F5344CB8AC3E}">
        <p14:creationId xmlns:p14="http://schemas.microsoft.com/office/powerpoint/2010/main" xmlns="" val="33771359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sz="1400" b="1" dirty="0">
                <a:latin typeface="Univers for KPMG" panose="020B0603020202020204" pitchFamily="34" charset="0"/>
              </a:rPr>
              <a:t>Will the registration of MahaRERA be operated in other states?</a:t>
            </a:r>
            <a:endParaRPr lang="en-US" sz="1400" dirty="0">
              <a:latin typeface="Univers for KPMG" panose="020B0603020202020204" pitchFamily="34" charset="0"/>
            </a:endParaRPr>
          </a:p>
          <a:p>
            <a:pPr>
              <a:buNone/>
            </a:pPr>
            <a:r>
              <a:rPr lang="en-US" sz="1400" dirty="0">
                <a:latin typeface="Univers for KPMG" panose="020B0603020202020204" pitchFamily="34" charset="0"/>
              </a:rPr>
              <a:t>Ans: No. The registration is valid only for Maharashtra region.</a:t>
            </a:r>
          </a:p>
          <a:p>
            <a:pPr>
              <a:buNone/>
            </a:pPr>
            <a:r>
              <a:rPr lang="en-US" sz="1400" b="1" dirty="0" smtClean="0">
                <a:latin typeface="Univers for KPMG" panose="020B0603020202020204" pitchFamily="34" charset="0"/>
              </a:rPr>
              <a:t>Is </a:t>
            </a:r>
            <a:r>
              <a:rPr lang="en-US" sz="1400" b="1" dirty="0">
                <a:latin typeface="Univers for KPMG" panose="020B0603020202020204" pitchFamily="34" charset="0"/>
              </a:rPr>
              <a:t>this registration transferable to another agent or to other state where agents intend to shift his office?</a:t>
            </a:r>
            <a:endParaRPr lang="en-US" sz="1400" dirty="0">
              <a:latin typeface="Univers for KPMG" panose="020B0603020202020204" pitchFamily="34" charset="0"/>
            </a:endParaRPr>
          </a:p>
          <a:p>
            <a:pPr>
              <a:buNone/>
            </a:pPr>
            <a:r>
              <a:rPr lang="en-US" sz="1400" dirty="0">
                <a:latin typeface="Univers for KPMG" panose="020B0603020202020204" pitchFamily="34" charset="0"/>
              </a:rPr>
              <a:t>Ans: No</a:t>
            </a:r>
          </a:p>
          <a:p>
            <a:pPr>
              <a:buNone/>
            </a:pPr>
            <a:r>
              <a:rPr lang="en-US" sz="1400" b="1" dirty="0" smtClean="0">
                <a:latin typeface="Univers for KPMG" panose="020B0603020202020204" pitchFamily="34" charset="0"/>
              </a:rPr>
              <a:t>Even </a:t>
            </a:r>
            <a:r>
              <a:rPr lang="en-US" sz="1400" b="1" dirty="0">
                <a:latin typeface="Univers for KPMG" panose="020B0603020202020204" pitchFamily="34" charset="0"/>
              </a:rPr>
              <a:t>if real estate agent has not taken any commission from client and taken it from promoter, can the agent still be responsible and liable for builder’s default?</a:t>
            </a:r>
            <a:endParaRPr lang="en-US" sz="1400" dirty="0">
              <a:latin typeface="Univers for KPMG" panose="020B0603020202020204" pitchFamily="34" charset="0"/>
            </a:endParaRPr>
          </a:p>
          <a:p>
            <a:pPr>
              <a:buNone/>
            </a:pPr>
            <a:r>
              <a:rPr lang="en-US" sz="1400" dirty="0">
                <a:latin typeface="Univers for KPMG" panose="020B0603020202020204" pitchFamily="34" charset="0"/>
              </a:rPr>
              <a:t>Ans: The agent's liability is in accordance with Section 10 of the Act. He is not held liable for the promoter's default.</a:t>
            </a:r>
          </a:p>
          <a:p>
            <a:pPr>
              <a:buNone/>
            </a:pPr>
            <a:r>
              <a:rPr lang="en-US" sz="1400" u="sng" dirty="0">
                <a:latin typeface="Univers for KPMG" panose="020B0603020202020204" pitchFamily="34" charset="0"/>
              </a:rPr>
              <a:t> </a:t>
            </a:r>
            <a:r>
              <a:rPr lang="en-US" sz="1400" b="1" u="sng" dirty="0">
                <a:latin typeface="Univers for KPMG" panose="020B0603020202020204" pitchFamily="34" charset="0"/>
              </a:rPr>
              <a:t>If real estate agent is not listed with promoter's registration at MahaRERA website, still can he sell in this project?</a:t>
            </a:r>
            <a:endParaRPr lang="en-US" sz="1400" u="sng" dirty="0">
              <a:latin typeface="Univers for KPMG" panose="020B0603020202020204" pitchFamily="34" charset="0"/>
            </a:endParaRPr>
          </a:p>
          <a:p>
            <a:pPr>
              <a:buNone/>
            </a:pPr>
            <a:r>
              <a:rPr lang="en-US" sz="1400" dirty="0">
                <a:latin typeface="Univers for KPMG" panose="020B0603020202020204" pitchFamily="34" charset="0"/>
              </a:rPr>
              <a:t>Ans: No. If the promoter has not included the real estate agent's name at the time of registration, it will have to be included by the promoter, subsequently, and up dated in the MahaRERA website. The real estate agent can operate in the project only thereafter.</a:t>
            </a:r>
          </a:p>
          <a:p>
            <a:pPr>
              <a:buNone/>
            </a:pPr>
            <a:r>
              <a:rPr lang="en-US" sz="1400" b="1" u="sng" dirty="0" smtClean="0">
                <a:latin typeface="Univers for KPMG" panose="020B0603020202020204" pitchFamily="34" charset="0"/>
              </a:rPr>
              <a:t>Will </a:t>
            </a:r>
            <a:r>
              <a:rPr lang="en-US" sz="1400" b="1" u="sng" dirty="0">
                <a:latin typeface="Univers for KPMG" panose="020B0603020202020204" pitchFamily="34" charset="0"/>
              </a:rPr>
              <a:t>MahaRERA protect Agents for their commissions not paid by builder or by parties to the deal?</a:t>
            </a:r>
            <a:endParaRPr lang="en-US" sz="1400" u="sng" dirty="0">
              <a:latin typeface="Univers for KPMG" panose="020B0603020202020204" pitchFamily="34" charset="0"/>
            </a:endParaRPr>
          </a:p>
          <a:p>
            <a:pPr>
              <a:buNone/>
            </a:pPr>
            <a:r>
              <a:rPr lang="en-US" sz="1400" dirty="0">
                <a:latin typeface="Univers for KPMG" panose="020B0603020202020204" pitchFamily="34" charset="0"/>
              </a:rPr>
              <a:t>Ans: No, these will be guided by the agreements that real estate agents have with the concerned promoters or </a:t>
            </a:r>
            <a:r>
              <a:rPr lang="en-US" sz="1400" dirty="0" err="1">
                <a:latin typeface="Univers for KPMG" panose="020B0603020202020204" pitchFamily="34" charset="0"/>
              </a:rPr>
              <a:t>allottees</a:t>
            </a:r>
            <a:r>
              <a:rPr lang="en-US" sz="1400" dirty="0" smtClean="0">
                <a:latin typeface="Univers for KPMG" panose="020B0603020202020204" pitchFamily="34" charset="0"/>
              </a:rPr>
              <a:t>.</a:t>
            </a:r>
            <a:r>
              <a:rPr lang="en-US" sz="1400" dirty="0">
                <a:latin typeface="Univers for KPMG" panose="020B0603020202020204" pitchFamily="34" charset="0"/>
              </a:rPr>
              <a:t> </a:t>
            </a:r>
          </a:p>
          <a:p>
            <a:endParaRPr lang="en-US" sz="1400" dirty="0">
              <a:latin typeface="Univers for KPMG" panose="020B0603020202020204" pitchFamily="34" charset="0"/>
            </a:endParaRPr>
          </a:p>
        </p:txBody>
      </p:sp>
      <p:sp>
        <p:nvSpPr>
          <p:cNvPr id="3" name="Text Placeholder 2"/>
          <p:cNvSpPr>
            <a:spLocks noGrp="1"/>
          </p:cNvSpPr>
          <p:nvPr>
            <p:ph type="body" idx="13"/>
          </p:nvPr>
        </p:nvSpPr>
        <p:spPr/>
        <p:txBody>
          <a:bodyPr/>
          <a:lstStyle/>
          <a:p>
            <a:r>
              <a:rPr lang="en-US" dirty="0">
                <a:latin typeface="Univers for KPMG" panose="020B0603020202020204" pitchFamily="34" charset="0"/>
              </a:rPr>
              <a:t>FAQs from Real Estate Agent Perspective</a:t>
            </a:r>
          </a:p>
          <a:p>
            <a:endParaRPr lang="en-US" dirty="0">
              <a:latin typeface="Univers for KPMG" panose="020B0603020202020204" pitchFamily="34" charset="0"/>
            </a:endParaRPr>
          </a:p>
        </p:txBody>
      </p:sp>
      <p:sp>
        <p:nvSpPr>
          <p:cNvPr id="4" name="Title 3"/>
          <p:cNvSpPr>
            <a:spLocks noGrp="1"/>
          </p:cNvSpPr>
          <p:nvPr>
            <p:ph type="title"/>
          </p:nvPr>
        </p:nvSpPr>
        <p:spPr/>
        <p:txBody>
          <a:bodyPr/>
          <a:lstStyle/>
          <a:p>
            <a:r>
              <a:rPr lang="en-US" u="sng" dirty="0" smtClean="0"/>
              <a:t>Frequently Asked Questions(FAQs)</a:t>
            </a:r>
            <a:endParaRPr lang="en-US" dirty="0"/>
          </a:p>
        </p:txBody>
      </p:sp>
      <p:pic>
        <p:nvPicPr>
          <p:cNvPr id="5" name="Picture 2" descr="C:\Users\MHADA\Desktop\MahaRERA\MahaRERA Logo.jpg"/>
          <p:cNvPicPr>
            <a:picLocks noChangeAspect="1" noChangeArrowheads="1"/>
          </p:cNvPicPr>
          <p:nvPr/>
        </p:nvPicPr>
        <p:blipFill>
          <a:blip r:embed="rId3" cstate="print"/>
          <a:srcRect/>
          <a:stretch>
            <a:fillRect/>
          </a:stretch>
        </p:blipFill>
        <p:spPr bwMode="auto">
          <a:xfrm>
            <a:off x="8841432" y="0"/>
            <a:ext cx="1064568" cy="980729"/>
          </a:xfrm>
          <a:prstGeom prst="rect">
            <a:avLst/>
          </a:prstGeom>
          <a:noFill/>
        </p:spPr>
      </p:pic>
    </p:spTree>
    <p:extLst>
      <p:ext uri="{BB962C8B-B14F-4D97-AF65-F5344CB8AC3E}">
        <p14:creationId xmlns:p14="http://schemas.microsoft.com/office/powerpoint/2010/main" xmlns="" val="29591365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400" b="1" dirty="0">
                <a:latin typeface="Univers for KPMG" panose="020B0603020202020204" pitchFamily="34" charset="0"/>
              </a:rPr>
              <a:t>Will agent be responsible till the delivery of flats / real estate unit done or is he responsible till documents are registered?</a:t>
            </a:r>
            <a:endParaRPr lang="en-US" sz="1400" dirty="0">
              <a:latin typeface="Univers for KPMG" panose="020B0603020202020204" pitchFamily="34" charset="0"/>
            </a:endParaRPr>
          </a:p>
          <a:p>
            <a:r>
              <a:rPr lang="en-US" sz="1400" dirty="0">
                <a:latin typeface="Univers for KPMG" panose="020B0603020202020204" pitchFamily="34" charset="0"/>
              </a:rPr>
              <a:t>Ans: The responsibility of the real estate agent will be in accordance with Section 10 of the Act.</a:t>
            </a:r>
          </a:p>
          <a:p>
            <a:r>
              <a:rPr lang="en-US" sz="1400" b="1" dirty="0">
                <a:latin typeface="Univers for KPMG" panose="020B0603020202020204" pitchFamily="34" charset="0"/>
              </a:rPr>
              <a:t>What will be the penalties and fines?</a:t>
            </a:r>
            <a:endParaRPr lang="en-US" sz="1400" dirty="0">
              <a:latin typeface="Univers for KPMG" panose="020B0603020202020204" pitchFamily="34" charset="0"/>
            </a:endParaRPr>
          </a:p>
          <a:p>
            <a:r>
              <a:rPr lang="en-US" sz="1400" dirty="0">
                <a:latin typeface="Univers for KPMG" panose="020B0603020202020204" pitchFamily="34" charset="0"/>
              </a:rPr>
              <a:t>Ans: Penalties for non-registration and contravention of provisions of section 9 and 10 are given in Section 62 of the Act.</a:t>
            </a:r>
          </a:p>
          <a:p>
            <a:r>
              <a:rPr lang="en-US" sz="1400" b="1" dirty="0">
                <a:latin typeface="Univers for KPMG" panose="020B0603020202020204" pitchFamily="34" charset="0"/>
              </a:rPr>
              <a:t>What are unfair Trade Practices?</a:t>
            </a:r>
            <a:endParaRPr lang="en-US" sz="1400" dirty="0">
              <a:latin typeface="Univers for KPMG" panose="020B0603020202020204" pitchFamily="34" charset="0"/>
            </a:endParaRPr>
          </a:p>
          <a:p>
            <a:r>
              <a:rPr lang="en-US" sz="1400" dirty="0">
                <a:latin typeface="Univers for KPMG" panose="020B0603020202020204" pitchFamily="34" charset="0"/>
              </a:rPr>
              <a:t>Ans: It is explained in Section 10 (c) of the Act.</a:t>
            </a:r>
          </a:p>
          <a:p>
            <a:r>
              <a:rPr lang="en-US" sz="1400" dirty="0">
                <a:latin typeface="Univers for KPMG" panose="020B0603020202020204" pitchFamily="34" charset="0"/>
              </a:rPr>
              <a:t> </a:t>
            </a:r>
            <a:r>
              <a:rPr lang="en-US" sz="1400" b="1" u="sng" dirty="0" smtClean="0">
                <a:latin typeface="Univers for KPMG" panose="020B0603020202020204" pitchFamily="34" charset="0"/>
              </a:rPr>
              <a:t>What </a:t>
            </a:r>
            <a:r>
              <a:rPr lang="en-US" sz="1400" b="1" u="sng" dirty="0">
                <a:latin typeface="Univers for KPMG" panose="020B0603020202020204" pitchFamily="34" charset="0"/>
              </a:rPr>
              <a:t>if promoter gives false information or documents to real estate agent and agent acts upon such information, will he be liable?</a:t>
            </a:r>
            <a:endParaRPr lang="en-US" sz="1400" u="sng" dirty="0">
              <a:latin typeface="Univers for KPMG" panose="020B0603020202020204" pitchFamily="34" charset="0"/>
            </a:endParaRPr>
          </a:p>
          <a:p>
            <a:r>
              <a:rPr lang="en-US" sz="1400" dirty="0">
                <a:latin typeface="Univers for KPMG" panose="020B0603020202020204" pitchFamily="34" charset="0"/>
              </a:rPr>
              <a:t>Ans: Under Section 12 of the Act, it is the obligation of the promoter regarding veracity of advertisement and prospectus. The agent is liable if he makes a false or misleading representation concerning the services that he intends to offer.</a:t>
            </a:r>
          </a:p>
          <a:p>
            <a:r>
              <a:rPr lang="en-US" sz="1400" u="sng" dirty="0">
                <a:latin typeface="Univers for KPMG" panose="020B0603020202020204" pitchFamily="34" charset="0"/>
              </a:rPr>
              <a:t> </a:t>
            </a:r>
            <a:r>
              <a:rPr lang="en-US" sz="1400" b="1" u="sng" dirty="0">
                <a:latin typeface="Univers for KPMG" panose="020B0603020202020204" pitchFamily="34" charset="0"/>
              </a:rPr>
              <a:t>Will listing websites / newspapers/ exhibitions promoting real estate needs to take agents’ license?</a:t>
            </a:r>
            <a:endParaRPr lang="en-US" sz="1400" u="sng" dirty="0">
              <a:latin typeface="Univers for KPMG" panose="020B0603020202020204" pitchFamily="34" charset="0"/>
            </a:endParaRPr>
          </a:p>
          <a:p>
            <a:r>
              <a:rPr lang="en-US" sz="1400" dirty="0" err="1">
                <a:latin typeface="Univers for KPMG" panose="020B0603020202020204" pitchFamily="34" charset="0"/>
              </a:rPr>
              <a:t>Ans</a:t>
            </a:r>
            <a:r>
              <a:rPr lang="en-US" sz="1400" dirty="0">
                <a:latin typeface="Univers for KPMG" panose="020B0603020202020204" pitchFamily="34" charset="0"/>
              </a:rPr>
              <a:t>: Yes, if they intend to facilitate the sale or purchase of or act on behalf of any person to facilitate the sale or purchase of any plot, apartment or building, as the case may be, in a registered real estate project being sold by the promoter in any planning area</a:t>
            </a:r>
            <a:r>
              <a:rPr lang="en-US" sz="1400" dirty="0" smtClean="0">
                <a:latin typeface="Univers for KPMG" panose="020B0603020202020204" pitchFamily="34" charset="0"/>
              </a:rPr>
              <a:t>.</a:t>
            </a:r>
            <a:r>
              <a:rPr lang="en-US" sz="1400" dirty="0">
                <a:latin typeface="Univers for KPMG" panose="020B0603020202020204" pitchFamily="34" charset="0"/>
              </a:rPr>
              <a:t> </a:t>
            </a:r>
          </a:p>
          <a:p>
            <a:endParaRPr lang="en-US" sz="1400" dirty="0">
              <a:latin typeface="Univers for KPMG" panose="020B0603020202020204" pitchFamily="34" charset="0"/>
            </a:endParaRPr>
          </a:p>
        </p:txBody>
      </p:sp>
      <p:sp>
        <p:nvSpPr>
          <p:cNvPr id="3" name="Text Placeholder 2"/>
          <p:cNvSpPr>
            <a:spLocks noGrp="1"/>
          </p:cNvSpPr>
          <p:nvPr>
            <p:ph type="body" idx="13"/>
          </p:nvPr>
        </p:nvSpPr>
        <p:spPr/>
        <p:txBody>
          <a:bodyPr/>
          <a:lstStyle/>
          <a:p>
            <a:r>
              <a:rPr lang="en-US" dirty="0">
                <a:latin typeface="Univers for KPMG" panose="020B0603020202020204" pitchFamily="34" charset="0"/>
              </a:rPr>
              <a:t>FAQs from Real Estate Agent Perspective</a:t>
            </a:r>
          </a:p>
          <a:p>
            <a:endParaRPr lang="en-US" dirty="0">
              <a:latin typeface="Univers for KPMG" panose="020B0603020202020204" pitchFamily="34" charset="0"/>
            </a:endParaRPr>
          </a:p>
        </p:txBody>
      </p:sp>
      <p:sp>
        <p:nvSpPr>
          <p:cNvPr id="4" name="Title 3"/>
          <p:cNvSpPr>
            <a:spLocks noGrp="1"/>
          </p:cNvSpPr>
          <p:nvPr>
            <p:ph type="title"/>
          </p:nvPr>
        </p:nvSpPr>
        <p:spPr/>
        <p:txBody>
          <a:bodyPr/>
          <a:lstStyle/>
          <a:p>
            <a:r>
              <a:rPr lang="en-US" u="sng" dirty="0" smtClean="0"/>
              <a:t>Frequently Asked Questions(FAQs)</a:t>
            </a:r>
            <a:endParaRPr lang="en-US" dirty="0"/>
          </a:p>
        </p:txBody>
      </p:sp>
      <p:pic>
        <p:nvPicPr>
          <p:cNvPr id="5" name="Picture 2" descr="C:\Users\MHADA\Desktop\MahaRERA\MahaRERA Logo.jpg"/>
          <p:cNvPicPr>
            <a:picLocks noChangeAspect="1" noChangeArrowheads="1"/>
          </p:cNvPicPr>
          <p:nvPr/>
        </p:nvPicPr>
        <p:blipFill>
          <a:blip r:embed="rId3" cstate="print"/>
          <a:srcRect/>
          <a:stretch>
            <a:fillRect/>
          </a:stretch>
        </p:blipFill>
        <p:spPr bwMode="auto">
          <a:xfrm>
            <a:off x="8841432" y="0"/>
            <a:ext cx="1064568" cy="980729"/>
          </a:xfrm>
          <a:prstGeom prst="rect">
            <a:avLst/>
          </a:prstGeom>
          <a:noFill/>
        </p:spPr>
      </p:pic>
    </p:spTree>
    <p:extLst>
      <p:ext uri="{BB962C8B-B14F-4D97-AF65-F5344CB8AC3E}">
        <p14:creationId xmlns:p14="http://schemas.microsoft.com/office/powerpoint/2010/main" xmlns="" val="7310135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7340" y="1102301"/>
            <a:ext cx="8891323" cy="4846379"/>
          </a:xfrm>
        </p:spPr>
        <p:txBody>
          <a:bodyPr/>
          <a:lstStyle/>
          <a:p>
            <a:pPr>
              <a:buNone/>
            </a:pPr>
            <a:r>
              <a:rPr lang="en-US" sz="1800" b="1" dirty="0" smtClean="0"/>
              <a:t>MahaRERA has notified the following regulations</a:t>
            </a:r>
          </a:p>
          <a:p>
            <a:pPr marL="457200" indent="-457200">
              <a:buFont typeface="+mj-lt"/>
              <a:buAutoNum type="arabicPeriod"/>
            </a:pPr>
            <a:r>
              <a:rPr lang="en-US" dirty="0" smtClean="0"/>
              <a:t> </a:t>
            </a:r>
            <a:r>
              <a:rPr lang="en-US" sz="1600" dirty="0" smtClean="0">
                <a:latin typeface="Univers for KPMG"/>
              </a:rPr>
              <a:t>Maharashtra </a:t>
            </a:r>
            <a:r>
              <a:rPr lang="en-US" sz="1600" dirty="0">
                <a:latin typeface="Univers for KPMG"/>
              </a:rPr>
              <a:t>Real Estate Regulatory Authority </a:t>
            </a:r>
            <a:r>
              <a:rPr lang="en-US" sz="1600" dirty="0" smtClean="0">
                <a:latin typeface="Univers for KPMG"/>
              </a:rPr>
              <a:t>(</a:t>
            </a:r>
            <a:r>
              <a:rPr lang="en-US" sz="1600" dirty="0">
                <a:latin typeface="Univers for KPMG"/>
              </a:rPr>
              <a:t>General) Regulations </a:t>
            </a:r>
            <a:r>
              <a:rPr lang="en-US" sz="1600" dirty="0" smtClean="0">
                <a:latin typeface="Univers for KPMG"/>
              </a:rPr>
              <a:t>2017</a:t>
            </a:r>
          </a:p>
          <a:p>
            <a:pPr marL="457200" indent="-457200">
              <a:buFont typeface="+mj-lt"/>
              <a:buAutoNum type="arabicPeriod"/>
            </a:pPr>
            <a:r>
              <a:rPr lang="en-US" sz="1600" dirty="0">
                <a:latin typeface="Univers for KPMG"/>
              </a:rPr>
              <a:t> Maharashtra Real Estate Regulatory Authority (Recruitment and Conditions of Service of Employees) Regulations, </a:t>
            </a:r>
            <a:r>
              <a:rPr lang="en-US" sz="1600" dirty="0" smtClean="0">
                <a:latin typeface="Univers for KPMG"/>
              </a:rPr>
              <a:t>2017</a:t>
            </a:r>
          </a:p>
          <a:p>
            <a:pPr marL="457200" indent="-457200">
              <a:buNone/>
            </a:pPr>
            <a:r>
              <a:rPr lang="en-US" sz="1800" b="1" dirty="0" smtClean="0"/>
              <a:t>MahaRERA has also promulgated the following orders</a:t>
            </a:r>
          </a:p>
          <a:p>
            <a:pPr marL="457200" indent="-457200">
              <a:buFont typeface="+mj-lt"/>
              <a:buAutoNum type="arabicPeriod"/>
            </a:pPr>
            <a:r>
              <a:rPr lang="en-US" sz="1600" dirty="0" smtClean="0">
                <a:latin typeface="Univers for KPMG"/>
              </a:rPr>
              <a:t>Charges to be paid to Mahaonline for  MahaRERA website(</a:t>
            </a:r>
            <a:r>
              <a:rPr lang="en-US" sz="1600" dirty="0"/>
              <a:t>* Taxes and Bank Charges shall be </a:t>
            </a:r>
            <a:r>
              <a:rPr lang="en-US" sz="1600" dirty="0" smtClean="0"/>
              <a:t>charged </a:t>
            </a:r>
            <a:r>
              <a:rPr lang="en-US" sz="1600" dirty="0"/>
              <a:t>extra on </a:t>
            </a:r>
            <a:r>
              <a:rPr lang="en-US" sz="1600" dirty="0" smtClean="0"/>
              <a:t>actual basis)</a:t>
            </a:r>
          </a:p>
          <a:p>
            <a:pPr marL="457200" indent="-457200">
              <a:buFont typeface="+mj-lt"/>
              <a:buAutoNum type="arabicPeriod"/>
            </a:pPr>
            <a:endParaRPr lang="en-US" sz="1600" dirty="0"/>
          </a:p>
          <a:p>
            <a:pPr marL="457200" indent="-457200">
              <a:buFont typeface="+mj-lt"/>
              <a:buAutoNum type="arabicPeriod"/>
            </a:pPr>
            <a:endParaRPr lang="en-US" sz="1600" dirty="0" smtClean="0"/>
          </a:p>
          <a:p>
            <a:pPr marL="457200" indent="-457200">
              <a:buFont typeface="+mj-lt"/>
              <a:buAutoNum type="arabicPeriod"/>
            </a:pPr>
            <a:endParaRPr lang="en-US" sz="1600" dirty="0"/>
          </a:p>
          <a:p>
            <a:pPr marL="457200" indent="-457200">
              <a:buFont typeface="+mj-lt"/>
              <a:buAutoNum type="arabicPeriod"/>
            </a:pPr>
            <a:endParaRPr lang="en-US" sz="1600" dirty="0" smtClean="0"/>
          </a:p>
          <a:p>
            <a:pPr marL="457200" indent="-457200">
              <a:buFont typeface="+mj-lt"/>
              <a:buAutoNum type="arabicPeriod"/>
            </a:pPr>
            <a:endParaRPr lang="en-US" sz="1600" dirty="0"/>
          </a:p>
          <a:p>
            <a:pPr marL="457200" indent="-457200">
              <a:buFont typeface="+mj-lt"/>
              <a:buAutoNum type="arabicPeriod"/>
            </a:pPr>
            <a:endParaRPr lang="en-US" sz="1600" dirty="0" smtClean="0"/>
          </a:p>
          <a:p>
            <a:pPr marL="457200" indent="-457200">
              <a:buFont typeface="+mj-lt"/>
              <a:buAutoNum type="arabicPeriod"/>
            </a:pPr>
            <a:endParaRPr lang="en-US" sz="1600" dirty="0"/>
          </a:p>
          <a:p>
            <a:pPr marL="457200" indent="-457200">
              <a:buFont typeface="+mj-lt"/>
              <a:buAutoNum type="arabicPeriod"/>
            </a:pPr>
            <a:r>
              <a:rPr lang="en-US" sz="1600" dirty="0" smtClean="0"/>
              <a:t> Definition of Co-promoters</a:t>
            </a:r>
            <a:endParaRPr lang="en-US" sz="1600" dirty="0"/>
          </a:p>
          <a:p>
            <a:pPr marL="457200" indent="-457200">
              <a:buFont typeface="+mj-lt"/>
              <a:buAutoNum type="arabicPeriod"/>
            </a:pPr>
            <a:endParaRPr lang="en-US" sz="1600" dirty="0" smtClean="0">
              <a:latin typeface="Univers for KPMG"/>
            </a:endParaRPr>
          </a:p>
          <a:p>
            <a:pPr marL="457200" indent="-457200">
              <a:buNone/>
            </a:pPr>
            <a:endParaRPr lang="en-US" sz="1600" dirty="0">
              <a:latin typeface="Univers for KPMG"/>
            </a:endParaRPr>
          </a:p>
        </p:txBody>
      </p:sp>
      <p:sp>
        <p:nvSpPr>
          <p:cNvPr id="3" name="Title 2"/>
          <p:cNvSpPr>
            <a:spLocks noGrp="1"/>
          </p:cNvSpPr>
          <p:nvPr>
            <p:ph type="title"/>
          </p:nvPr>
        </p:nvSpPr>
        <p:spPr/>
        <p:txBody>
          <a:bodyPr/>
          <a:lstStyle/>
          <a:p>
            <a:r>
              <a:rPr lang="en-US" dirty="0" smtClean="0"/>
              <a:t>Introduction to MahaRERA</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661412" y="8620"/>
            <a:ext cx="936104" cy="936104"/>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xmlns="" val="3524548954"/>
              </p:ext>
            </p:extLst>
          </p:nvPr>
        </p:nvGraphicFramePr>
        <p:xfrm>
          <a:off x="1892626" y="3429000"/>
          <a:ext cx="6604000" cy="2519680"/>
        </p:xfrm>
        <a:graphic>
          <a:graphicData uri="http://schemas.openxmlformats.org/drawingml/2006/table">
            <a:tbl>
              <a:tblPr firstRow="1" bandRow="1">
                <a:tableStyleId>{6E25E649-3F16-4E02-A733-19D2CDBF48F0}</a:tableStyleId>
              </a:tblPr>
              <a:tblGrid>
                <a:gridCol w="3302000"/>
                <a:gridCol w="3302000"/>
              </a:tblGrid>
              <a:tr h="370840">
                <a:tc>
                  <a:txBody>
                    <a:bodyPr/>
                    <a:lstStyle/>
                    <a:p>
                      <a:r>
                        <a:rPr lang="en-US" sz="1800" b="0" kern="1200" dirty="0" smtClean="0">
                          <a:latin typeface="Univers for KPMG" panose="020B0603020202020204" pitchFamily="34" charset="0"/>
                        </a:rPr>
                        <a:t>Type of Transaction</a:t>
                      </a:r>
                      <a:endParaRPr lang="en-US" b="0" dirty="0">
                        <a:latin typeface="Univers for KPMG" panose="020B0603020202020204" pitchFamily="34" charset="0"/>
                      </a:endParaRPr>
                    </a:p>
                  </a:txBody>
                  <a:tcPr/>
                </a:tc>
                <a:tc>
                  <a:txBody>
                    <a:bodyPr/>
                    <a:lstStyle/>
                    <a:p>
                      <a:r>
                        <a:rPr lang="en-US" sz="1800" b="0" kern="1200" dirty="0" smtClean="0">
                          <a:latin typeface="Univers for KPMG" panose="020B0603020202020204" pitchFamily="34" charset="0"/>
                        </a:rPr>
                        <a:t>Fee per transaction*(Rs.)</a:t>
                      </a:r>
                      <a:endParaRPr lang="en-US" b="0" dirty="0">
                        <a:latin typeface="Univers for KPMG" panose="020B0603020202020204" pitchFamily="34" charset="0"/>
                      </a:endParaRPr>
                    </a:p>
                  </a:txBody>
                  <a:tcPr/>
                </a:tc>
              </a:tr>
              <a:tr h="370840">
                <a:tc>
                  <a:txBody>
                    <a:bodyPr/>
                    <a:lstStyle/>
                    <a:p>
                      <a:r>
                        <a:rPr lang="en-US" sz="1400" b="0" kern="1200" dirty="0" smtClean="0">
                          <a:latin typeface="Univers for KPMG" panose="020B0603020202020204" pitchFamily="34" charset="0"/>
                        </a:rPr>
                        <a:t>New Project Registration </a:t>
                      </a:r>
                      <a:endParaRPr lang="en-US" sz="1400" b="0" dirty="0">
                        <a:latin typeface="Univers for KPMG" panose="020B0603020202020204" pitchFamily="34" charset="0"/>
                      </a:endParaRPr>
                    </a:p>
                  </a:txBody>
                  <a:tcPr/>
                </a:tc>
                <a:tc>
                  <a:txBody>
                    <a:bodyPr/>
                    <a:lstStyle/>
                    <a:p>
                      <a:r>
                        <a:rPr lang="en-US" b="0" dirty="0" smtClean="0">
                          <a:latin typeface="Univers for KPMG" panose="020B0603020202020204" pitchFamily="34" charset="0"/>
                        </a:rPr>
                        <a:t>750</a:t>
                      </a:r>
                      <a:endParaRPr lang="en-US" b="0" dirty="0">
                        <a:latin typeface="Univers for KPMG" panose="020B0603020202020204" pitchFamily="34" charset="0"/>
                      </a:endParaRPr>
                    </a:p>
                  </a:txBody>
                  <a:tcPr/>
                </a:tc>
              </a:tr>
              <a:tr h="370840">
                <a:tc>
                  <a:txBody>
                    <a:bodyPr/>
                    <a:lstStyle/>
                    <a:p>
                      <a:r>
                        <a:rPr lang="en-US" sz="1400" b="0" kern="1200" dirty="0" smtClean="0">
                          <a:latin typeface="Univers for KPMG" panose="020B0603020202020204" pitchFamily="34" charset="0"/>
                        </a:rPr>
                        <a:t>Project Extension / Withdrawal Request</a:t>
                      </a:r>
                      <a:endParaRPr lang="en-US" sz="1400" b="0" dirty="0">
                        <a:latin typeface="Univers for KPMG" panose="020B0603020202020204" pitchFamily="34" charset="0"/>
                      </a:endParaRPr>
                    </a:p>
                  </a:txBody>
                  <a:tcPr/>
                </a:tc>
                <a:tc>
                  <a:txBody>
                    <a:bodyPr/>
                    <a:lstStyle/>
                    <a:p>
                      <a:r>
                        <a:rPr lang="en-US" b="0" dirty="0" smtClean="0">
                          <a:latin typeface="Univers for KPMG" panose="020B0603020202020204" pitchFamily="34" charset="0"/>
                        </a:rPr>
                        <a:t>500</a:t>
                      </a:r>
                      <a:endParaRPr lang="en-US" b="0" dirty="0">
                        <a:latin typeface="Univers for KPMG" panose="020B0603020202020204" pitchFamily="34" charset="0"/>
                      </a:endParaRPr>
                    </a:p>
                  </a:txBody>
                  <a:tcPr/>
                </a:tc>
              </a:tr>
              <a:tr h="370840">
                <a:tc>
                  <a:txBody>
                    <a:bodyPr/>
                    <a:lstStyle/>
                    <a:p>
                      <a:r>
                        <a:rPr lang="en-US" sz="1400" b="0" kern="1200" dirty="0" smtClean="0">
                          <a:latin typeface="Univers for KPMG" panose="020B0603020202020204" pitchFamily="34" charset="0"/>
                        </a:rPr>
                        <a:t>Annual fees to projects for status updates</a:t>
                      </a:r>
                      <a:endParaRPr lang="en-US" sz="1400" b="0" dirty="0">
                        <a:latin typeface="Univers for KPMG" panose="020B0603020202020204" pitchFamily="34" charset="0"/>
                      </a:endParaRPr>
                    </a:p>
                  </a:txBody>
                  <a:tcPr/>
                </a:tc>
                <a:tc>
                  <a:txBody>
                    <a:bodyPr/>
                    <a:lstStyle/>
                    <a:p>
                      <a:r>
                        <a:rPr lang="en-US" b="0" dirty="0" smtClean="0">
                          <a:latin typeface="Univers for KPMG" panose="020B0603020202020204" pitchFamily="34" charset="0"/>
                        </a:rPr>
                        <a:t>500</a:t>
                      </a:r>
                      <a:endParaRPr lang="en-US" b="0" dirty="0">
                        <a:latin typeface="Univers for KPMG" panose="020B0603020202020204" pitchFamily="34" charset="0"/>
                      </a:endParaRPr>
                    </a:p>
                  </a:txBody>
                  <a:tcPr/>
                </a:tc>
              </a:tr>
              <a:tr h="370840">
                <a:tc>
                  <a:txBody>
                    <a:bodyPr/>
                    <a:lstStyle/>
                    <a:p>
                      <a:r>
                        <a:rPr lang="en-US" sz="1400" b="0" kern="1200" dirty="0" smtClean="0">
                          <a:latin typeface="Univers for KPMG" panose="020B0603020202020204" pitchFamily="34" charset="0"/>
                        </a:rPr>
                        <a:t>New Real Estate Agent Registration / Renewal</a:t>
                      </a:r>
                      <a:endParaRPr lang="en-US" sz="1400" b="0" dirty="0">
                        <a:latin typeface="Univers for KPMG" panose="020B0603020202020204" pitchFamily="34" charset="0"/>
                      </a:endParaRPr>
                    </a:p>
                  </a:txBody>
                  <a:tcPr/>
                </a:tc>
                <a:tc>
                  <a:txBody>
                    <a:bodyPr/>
                    <a:lstStyle/>
                    <a:p>
                      <a:r>
                        <a:rPr lang="en-US" b="0" dirty="0" smtClean="0">
                          <a:latin typeface="Univers for KPMG" panose="020B0603020202020204" pitchFamily="34" charset="0"/>
                        </a:rPr>
                        <a:t>500</a:t>
                      </a:r>
                      <a:endParaRPr lang="en-US" b="0" dirty="0">
                        <a:latin typeface="Univers for KPMG" panose="020B0603020202020204" pitchFamily="34" charset="0"/>
                      </a:endParaRPr>
                    </a:p>
                  </a:txBody>
                  <a:tcPr/>
                </a:tc>
              </a:tr>
              <a:tr h="370840">
                <a:tc>
                  <a:txBody>
                    <a:bodyPr/>
                    <a:lstStyle/>
                    <a:p>
                      <a:r>
                        <a:rPr lang="en-US" sz="1400" b="0" kern="1200" dirty="0" smtClean="0">
                          <a:latin typeface="Univers for KPMG" panose="020B0603020202020204" pitchFamily="34" charset="0"/>
                        </a:rPr>
                        <a:t>Complaint Filing</a:t>
                      </a:r>
                      <a:endParaRPr lang="en-US" sz="1400" b="0" dirty="0">
                        <a:latin typeface="Univers for KPMG" panose="020B0603020202020204" pitchFamily="34" charset="0"/>
                      </a:endParaRPr>
                    </a:p>
                  </a:txBody>
                  <a:tcPr/>
                </a:tc>
                <a:tc>
                  <a:txBody>
                    <a:bodyPr/>
                    <a:lstStyle/>
                    <a:p>
                      <a:r>
                        <a:rPr lang="en-US" b="0" dirty="0" smtClean="0">
                          <a:latin typeface="Univers for KPMG" panose="020B0603020202020204" pitchFamily="34" charset="0"/>
                        </a:rPr>
                        <a:t>50</a:t>
                      </a:r>
                      <a:endParaRPr lang="en-US" b="0" dirty="0">
                        <a:latin typeface="Univers for KPMG" panose="020B0603020202020204"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sz="1400" b="1" dirty="0" smtClean="0">
                <a:latin typeface="Univers for KPMG" panose="020B0603020202020204" pitchFamily="34" charset="0"/>
              </a:rPr>
              <a:t>Will </a:t>
            </a:r>
            <a:r>
              <a:rPr lang="en-US" sz="1400" b="1" dirty="0">
                <a:latin typeface="Univers for KPMG" panose="020B0603020202020204" pitchFamily="34" charset="0"/>
              </a:rPr>
              <a:t>real estate agents putting advertisement on builders’ behalf need to get approved his print / radio/ TV/ other media promotions content?</a:t>
            </a:r>
            <a:endParaRPr lang="en-US" sz="1400" dirty="0">
              <a:latin typeface="Univers for KPMG" panose="020B0603020202020204" pitchFamily="34" charset="0"/>
            </a:endParaRPr>
          </a:p>
          <a:p>
            <a:pPr>
              <a:buNone/>
            </a:pPr>
            <a:r>
              <a:rPr lang="en-US" sz="1400" dirty="0">
                <a:latin typeface="Univers for KPMG" panose="020B0603020202020204" pitchFamily="34" charset="0"/>
              </a:rPr>
              <a:t>Ans: No, however no advertisement should be put out for a project unless the concerned promoter has registered the project </a:t>
            </a:r>
            <a:r>
              <a:rPr lang="en-US" sz="1400" dirty="0" smtClean="0">
                <a:latin typeface="Univers for KPMG" panose="020B0603020202020204" pitchFamily="34" charset="0"/>
              </a:rPr>
              <a:t>. </a:t>
            </a:r>
            <a:r>
              <a:rPr lang="en-US" sz="1400" dirty="0">
                <a:latin typeface="Univers for KPMG" panose="020B0603020202020204" pitchFamily="34" charset="0"/>
              </a:rPr>
              <a:t>The agent should not advertise for services that are not intended to be offered.</a:t>
            </a:r>
          </a:p>
          <a:p>
            <a:pPr>
              <a:buNone/>
            </a:pPr>
            <a:r>
              <a:rPr lang="en-US" sz="1400" b="1" dirty="0" smtClean="0">
                <a:latin typeface="Univers for KPMG" panose="020B0603020202020204" pitchFamily="34" charset="0"/>
              </a:rPr>
              <a:t>If </a:t>
            </a:r>
            <a:r>
              <a:rPr lang="en-US" sz="1400" b="1" dirty="0">
                <a:latin typeface="Univers for KPMG" panose="020B0603020202020204" pitchFamily="34" charset="0"/>
              </a:rPr>
              <a:t>registration is not given within 30 days, will it be deemed registration?</a:t>
            </a:r>
            <a:endParaRPr lang="en-US" sz="1400" dirty="0">
              <a:latin typeface="Univers for KPMG" panose="020B0603020202020204" pitchFamily="34" charset="0"/>
            </a:endParaRPr>
          </a:p>
          <a:p>
            <a:pPr>
              <a:buNone/>
            </a:pPr>
            <a:r>
              <a:rPr lang="en-US" sz="1400" dirty="0">
                <a:latin typeface="Univers for KPMG" panose="020B0603020202020204" pitchFamily="34" charset="0"/>
              </a:rPr>
              <a:t>Ans: Yes, if the Authority fails to issue any communication about deficiencies, within 30 days of the receipt of the application for registration.</a:t>
            </a:r>
          </a:p>
          <a:p>
            <a:pPr>
              <a:buNone/>
            </a:pPr>
            <a:r>
              <a:rPr lang="en-US" sz="1400" dirty="0">
                <a:latin typeface="Univers for KPMG" panose="020B0603020202020204" pitchFamily="34" charset="0"/>
              </a:rPr>
              <a:t> </a:t>
            </a:r>
            <a:r>
              <a:rPr lang="en-US" sz="1400" b="1" dirty="0" smtClean="0">
                <a:latin typeface="Univers for KPMG" panose="020B0603020202020204" pitchFamily="34" charset="0"/>
              </a:rPr>
              <a:t>Does </a:t>
            </a:r>
            <a:r>
              <a:rPr lang="en-US" sz="1400" b="1" dirty="0">
                <a:latin typeface="Univers for KPMG" panose="020B0603020202020204" pitchFamily="34" charset="0"/>
              </a:rPr>
              <a:t>an entity "Other than an Individual", who has applied and paid registration fees, need to apply separately for its staff?</a:t>
            </a:r>
            <a:endParaRPr lang="en-US" sz="1400" dirty="0">
              <a:latin typeface="Univers for KPMG" panose="020B0603020202020204" pitchFamily="34" charset="0"/>
            </a:endParaRPr>
          </a:p>
          <a:p>
            <a:pPr>
              <a:buNone/>
            </a:pPr>
            <a:r>
              <a:rPr lang="en-US" sz="1400" dirty="0">
                <a:latin typeface="Univers for KPMG" panose="020B0603020202020204" pitchFamily="34" charset="0"/>
              </a:rPr>
              <a:t>Ans: No, as long as the staff operate under the aegis of the said entity.</a:t>
            </a:r>
          </a:p>
          <a:p>
            <a:pPr>
              <a:buNone/>
            </a:pPr>
            <a:r>
              <a:rPr lang="en-US" sz="1400" dirty="0">
                <a:latin typeface="Univers for KPMG" panose="020B0603020202020204" pitchFamily="34" charset="0"/>
              </a:rPr>
              <a:t> </a:t>
            </a:r>
            <a:r>
              <a:rPr lang="en-US" sz="1400" b="1" dirty="0" smtClean="0">
                <a:latin typeface="Univers for KPMG" panose="020B0603020202020204" pitchFamily="34" charset="0"/>
              </a:rPr>
              <a:t>Will </a:t>
            </a:r>
            <a:r>
              <a:rPr lang="en-US" sz="1400" b="1" dirty="0">
                <a:latin typeface="Univers for KPMG" panose="020B0603020202020204" pitchFamily="34" charset="0"/>
              </a:rPr>
              <a:t>a multi-state operator of real estate agency business need to apply in all state of India?</a:t>
            </a:r>
            <a:endParaRPr lang="en-US" sz="1400" dirty="0">
              <a:latin typeface="Univers for KPMG" panose="020B0603020202020204" pitchFamily="34" charset="0"/>
            </a:endParaRPr>
          </a:p>
          <a:p>
            <a:pPr>
              <a:buNone/>
            </a:pPr>
            <a:r>
              <a:rPr lang="en-US" sz="1400" dirty="0">
                <a:latin typeface="Univers for KPMG" panose="020B0603020202020204" pitchFamily="34" charset="0"/>
              </a:rPr>
              <a:t>Ans:  For working as a real estate agent in Maharashtra, registration will be given by MahaRERA.</a:t>
            </a:r>
          </a:p>
          <a:p>
            <a:pPr>
              <a:buNone/>
            </a:pPr>
            <a:r>
              <a:rPr lang="en-US" sz="1400" b="1" dirty="0" smtClean="0">
                <a:latin typeface="Univers for KPMG" panose="020B0603020202020204" pitchFamily="34" charset="0"/>
              </a:rPr>
              <a:t>Is </a:t>
            </a:r>
            <a:r>
              <a:rPr lang="en-US" sz="1400" b="1" dirty="0">
                <a:latin typeface="Univers for KPMG" panose="020B0603020202020204" pitchFamily="34" charset="0"/>
              </a:rPr>
              <a:t>Agent authorized to sign on behalf of his promoter / builder?</a:t>
            </a:r>
            <a:endParaRPr lang="en-US" sz="1400" dirty="0">
              <a:latin typeface="Univers for KPMG" panose="020B0603020202020204" pitchFamily="34" charset="0"/>
            </a:endParaRPr>
          </a:p>
          <a:p>
            <a:pPr>
              <a:buNone/>
            </a:pPr>
            <a:r>
              <a:rPr lang="en-US" sz="1400" dirty="0">
                <a:latin typeface="Univers for KPMG" panose="020B0603020202020204" pitchFamily="34" charset="0"/>
              </a:rPr>
              <a:t>Ans: No. </a:t>
            </a:r>
            <a:endParaRPr lang="en-US" sz="1400" dirty="0" smtClean="0">
              <a:latin typeface="Univers for KPMG" panose="020B0603020202020204" pitchFamily="34" charset="0"/>
            </a:endParaRPr>
          </a:p>
          <a:p>
            <a:pPr>
              <a:buNone/>
            </a:pPr>
            <a:endParaRPr lang="en-US" sz="1400" dirty="0">
              <a:latin typeface="Univers for KPMG" panose="020B0603020202020204" pitchFamily="34" charset="0"/>
            </a:endParaRPr>
          </a:p>
          <a:p>
            <a:endParaRPr lang="en-US" sz="1400" dirty="0">
              <a:latin typeface="Univers for KPMG" panose="020B0603020202020204" pitchFamily="34" charset="0"/>
            </a:endParaRPr>
          </a:p>
        </p:txBody>
      </p:sp>
      <p:sp>
        <p:nvSpPr>
          <p:cNvPr id="3" name="Text Placeholder 2"/>
          <p:cNvSpPr>
            <a:spLocks noGrp="1"/>
          </p:cNvSpPr>
          <p:nvPr>
            <p:ph type="body" idx="13"/>
          </p:nvPr>
        </p:nvSpPr>
        <p:spPr/>
        <p:txBody>
          <a:bodyPr/>
          <a:lstStyle/>
          <a:p>
            <a:r>
              <a:rPr lang="en-US" dirty="0">
                <a:latin typeface="Univers for KPMG" panose="020B0603020202020204" pitchFamily="34" charset="0"/>
              </a:rPr>
              <a:t>FAQs from Real Estate Agent Perspective</a:t>
            </a:r>
          </a:p>
          <a:p>
            <a:endParaRPr lang="en-US" dirty="0">
              <a:latin typeface="Univers for KPMG" panose="020B0603020202020204" pitchFamily="34" charset="0"/>
            </a:endParaRPr>
          </a:p>
        </p:txBody>
      </p:sp>
      <p:sp>
        <p:nvSpPr>
          <p:cNvPr id="4" name="Title 3"/>
          <p:cNvSpPr>
            <a:spLocks noGrp="1"/>
          </p:cNvSpPr>
          <p:nvPr>
            <p:ph type="title"/>
          </p:nvPr>
        </p:nvSpPr>
        <p:spPr/>
        <p:txBody>
          <a:bodyPr/>
          <a:lstStyle/>
          <a:p>
            <a:r>
              <a:rPr lang="en-US" u="sng" dirty="0" smtClean="0"/>
              <a:t>Frequently Asked Questions(FAQs)</a:t>
            </a:r>
            <a:endParaRPr lang="en-US" dirty="0"/>
          </a:p>
        </p:txBody>
      </p:sp>
      <p:pic>
        <p:nvPicPr>
          <p:cNvPr id="5" name="Picture 2" descr="C:\Users\MHADA\Desktop\MahaRERA\MahaRERA Logo.jpg"/>
          <p:cNvPicPr>
            <a:picLocks noChangeAspect="1" noChangeArrowheads="1"/>
          </p:cNvPicPr>
          <p:nvPr/>
        </p:nvPicPr>
        <p:blipFill>
          <a:blip r:embed="rId3" cstate="print"/>
          <a:srcRect/>
          <a:stretch>
            <a:fillRect/>
          </a:stretch>
        </p:blipFill>
        <p:spPr bwMode="auto">
          <a:xfrm>
            <a:off x="8841432" y="0"/>
            <a:ext cx="1064568" cy="980729"/>
          </a:xfrm>
          <a:prstGeom prst="rect">
            <a:avLst/>
          </a:prstGeom>
          <a:noFill/>
        </p:spPr>
      </p:pic>
    </p:spTree>
    <p:extLst>
      <p:ext uri="{BB962C8B-B14F-4D97-AF65-F5344CB8AC3E}">
        <p14:creationId xmlns:p14="http://schemas.microsoft.com/office/powerpoint/2010/main" xmlns="" val="33901364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316596" y="2279032"/>
            <a:ext cx="7496432" cy="3814264"/>
          </a:xfrm>
          <a:prstGeom prst="rect">
            <a:avLst/>
          </a:prstGeom>
        </p:spPr>
      </p:pic>
      <p:sp>
        <p:nvSpPr>
          <p:cNvPr id="4" name="Title 3"/>
          <p:cNvSpPr>
            <a:spLocks noGrp="1"/>
          </p:cNvSpPr>
          <p:nvPr>
            <p:ph type="title"/>
          </p:nvPr>
        </p:nvSpPr>
        <p:spPr>
          <a:xfrm>
            <a:off x="200472" y="332656"/>
            <a:ext cx="7200800" cy="648073"/>
          </a:xfrm>
        </p:spPr>
        <p:txBody>
          <a:bodyPr/>
          <a:lstStyle/>
          <a:p>
            <a:pPr>
              <a:lnSpc>
                <a:spcPct val="80000"/>
              </a:lnSpc>
            </a:pPr>
            <a:r>
              <a:rPr lang="en-IN" dirty="0" smtClean="0"/>
              <a:t>Citizen Registration - Login</a:t>
            </a:r>
            <a:endParaRPr lang="en-IN" dirty="0"/>
          </a:p>
        </p:txBody>
      </p:sp>
      <p:sp>
        <p:nvSpPr>
          <p:cNvPr id="2" name="Rectangle 1"/>
          <p:cNvSpPr/>
          <p:nvPr/>
        </p:nvSpPr>
        <p:spPr bwMode="gray">
          <a:xfrm>
            <a:off x="210203" y="1160748"/>
            <a:ext cx="9541060" cy="540060"/>
          </a:xfrm>
          <a:prstGeom prst="rect">
            <a:avLst/>
          </a:prstGeom>
          <a:solidFill>
            <a:schemeClr val="accent1">
              <a:lumMod val="75000"/>
            </a:schemeClr>
          </a:solidFill>
          <a:ln w="6350">
            <a:solidFill>
              <a:srgbClr val="778888">
                <a:lumMod val="20000"/>
                <a:lumOff val="80000"/>
              </a:srgbClr>
            </a:solidFill>
            <a:miter lim="800000"/>
            <a:headEnd/>
            <a:tailEnd/>
          </a:ln>
          <a:effectLst/>
        </p:spPr>
        <p:txBody>
          <a:bodyPr vert="horz" wrap="square" lIns="72000" tIns="72000" rIns="72000" bIns="72000" numCol="1" rtlCol="0" anchor="t"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300"/>
              </a:spcAft>
              <a:buClrTx/>
              <a:buSzTx/>
              <a:buFontTx/>
              <a:buNone/>
              <a:tabLst/>
            </a:pPr>
            <a:r>
              <a:rPr kumimoji="0" lang="en-US" sz="2800" b="1" i="0" u="none" strike="noStrike" kern="0" cap="none" spc="0" normalizeH="0" baseline="0" noProof="0" dirty="0" smtClean="0">
                <a:ln>
                  <a:noFill/>
                </a:ln>
                <a:solidFill>
                  <a:schemeClr val="bg1"/>
                </a:solidFill>
                <a:effectLst/>
                <a:uLnTx/>
                <a:uFillTx/>
                <a:latin typeface="Univers for KPMG" panose="020B0603020202020204" pitchFamily="34" charset="0"/>
                <a:cs typeface="Times New Roman" panose="02020603050405020304" pitchFamily="18" charset="0"/>
              </a:rPr>
              <a:t>Step 1</a:t>
            </a:r>
          </a:p>
        </p:txBody>
      </p:sp>
      <p:sp>
        <p:nvSpPr>
          <p:cNvPr id="3" name="TextBox 2"/>
          <p:cNvSpPr txBox="1"/>
          <p:nvPr/>
        </p:nvSpPr>
        <p:spPr>
          <a:xfrm>
            <a:off x="272480" y="1700808"/>
            <a:ext cx="9397044" cy="1180699"/>
          </a:xfrm>
          <a:prstGeom prst="rect">
            <a:avLst/>
          </a:prstGeom>
          <a:noFill/>
        </p:spPr>
        <p:txBody>
          <a:bodyPr wrap="square" lIns="36000" tIns="36000" rIns="36000" bIns="36000" rtlCol="0">
            <a:spAutoFit/>
          </a:bodyPr>
          <a:lstStyle/>
          <a:p>
            <a:pPr algn="ctr"/>
            <a:r>
              <a:rPr lang="en-US" dirty="0" smtClean="0">
                <a:latin typeface="Univers for KPMG" panose="020B0603020202020204" pitchFamily="34" charset="0"/>
                <a:cs typeface="Times New Roman" panose="02020603050405020304" pitchFamily="18" charset="0"/>
              </a:rPr>
              <a:t>User should login to the MAHARERA website namely</a:t>
            </a:r>
            <a:r>
              <a:rPr lang="en-US" dirty="0">
                <a:latin typeface="Univers for KPMG" panose="020B0603020202020204" pitchFamily="34" charset="0"/>
              </a:rPr>
              <a:t> </a:t>
            </a:r>
            <a:r>
              <a:rPr lang="en-US" u="sng" dirty="0" smtClean="0">
                <a:solidFill>
                  <a:srgbClr val="FFC000"/>
                </a:solidFill>
                <a:latin typeface="Univers for KPMG" panose="020B0603020202020204" pitchFamily="34" charset="0"/>
              </a:rPr>
              <a:t>https://</a:t>
            </a:r>
            <a:r>
              <a:rPr lang="en-US" u="sng" dirty="0" smtClean="0">
                <a:solidFill>
                  <a:srgbClr val="FFC000"/>
                </a:solidFill>
                <a:latin typeface="Univers for KPMG" panose="020B0603020202020204" pitchFamily="34" charset="0"/>
                <a:hlinkClick r:id="rId3"/>
              </a:rPr>
              <a:t>maharerait.mahaonline.gov.in</a:t>
            </a:r>
            <a:r>
              <a:rPr lang="en-US" dirty="0" smtClean="0">
                <a:solidFill>
                  <a:srgbClr val="FFC000"/>
                </a:solidFill>
              </a:rPr>
              <a:t> </a:t>
            </a:r>
            <a:r>
              <a:rPr lang="en-US" dirty="0" smtClean="0">
                <a:latin typeface="Univers for KPMG" panose="020B0603020202020204" pitchFamily="34" charset="0"/>
                <a:cs typeface="Times New Roman" panose="02020603050405020304" pitchFamily="18" charset="0"/>
              </a:rPr>
              <a:t>and click on Login</a:t>
            </a:r>
          </a:p>
          <a:p>
            <a:pPr algn="l"/>
            <a:endParaRPr lang="en-US" dirty="0">
              <a:latin typeface="Univers for KPMG" panose="020B0603020202020204" pitchFamily="34" charset="0"/>
              <a:cs typeface="Times New Roman" panose="02020603050405020304" pitchFamily="18" charset="0"/>
            </a:endParaRPr>
          </a:p>
          <a:p>
            <a:pPr algn="l"/>
            <a:endParaRPr lang="en-US" dirty="0" smtClean="0">
              <a:latin typeface="Univers for KPMG" panose="020B0603020202020204" pitchFamily="34" charset="0"/>
              <a:cs typeface="Times New Roman" panose="02020603050405020304" pitchFamily="18" charset="0"/>
            </a:endParaRPr>
          </a:p>
        </p:txBody>
      </p:sp>
      <p:sp>
        <p:nvSpPr>
          <p:cNvPr id="9" name="TextBox 8"/>
          <p:cNvSpPr txBox="1"/>
          <p:nvPr/>
        </p:nvSpPr>
        <p:spPr>
          <a:xfrm>
            <a:off x="6411798" y="5052852"/>
            <a:ext cx="989474" cy="282201"/>
          </a:xfrm>
          <a:prstGeom prst="rect">
            <a:avLst/>
          </a:prstGeom>
          <a:noFill/>
          <a:ln w="28575">
            <a:solidFill>
              <a:srgbClr val="92D050"/>
            </a:solidFill>
          </a:ln>
        </p:spPr>
        <p:txBody>
          <a:bodyPr wrap="square" lIns="36000" tIns="36000" rIns="36000" bIns="36000" rtlCol="0">
            <a:spAutoFit/>
          </a:bodyPr>
          <a:lstStyle/>
          <a:p>
            <a:pPr algn="l"/>
            <a:endParaRPr lang="en-US" sz="1200" dirty="0" err="1" smtClean="0"/>
          </a:p>
        </p:txBody>
      </p:sp>
      <p:sp>
        <p:nvSpPr>
          <p:cNvPr id="12" name="TextBox 11"/>
          <p:cNvSpPr txBox="1"/>
          <p:nvPr/>
        </p:nvSpPr>
        <p:spPr>
          <a:xfrm>
            <a:off x="313348" y="6055132"/>
            <a:ext cx="9397044" cy="349702"/>
          </a:xfrm>
          <a:prstGeom prst="rect">
            <a:avLst/>
          </a:prstGeom>
          <a:noFill/>
        </p:spPr>
        <p:txBody>
          <a:bodyPr wrap="square" lIns="36000" tIns="36000" rIns="36000" bIns="36000" rtlCol="0">
            <a:spAutoFit/>
          </a:bodyPr>
          <a:lstStyle/>
          <a:p>
            <a:pPr algn="ctr"/>
            <a:r>
              <a:rPr lang="en-US" dirty="0" smtClean="0">
                <a:latin typeface="Univers for KPMG" panose="020B0603020202020204" pitchFamily="34" charset="0"/>
                <a:cs typeface="Times New Roman" panose="02020603050405020304" pitchFamily="18" charset="0"/>
              </a:rPr>
              <a:t>For first time login, click on “New Registration”</a:t>
            </a:r>
            <a:endParaRPr lang="en-US" u="sng" dirty="0">
              <a:latin typeface="Univers for KPMG" panose="020B0603020202020204" pitchFamily="34" charset="0"/>
            </a:endParaRPr>
          </a:p>
        </p:txBody>
      </p:sp>
    </p:spTree>
    <p:extLst>
      <p:ext uri="{BB962C8B-B14F-4D97-AF65-F5344CB8AC3E}">
        <p14:creationId xmlns:p14="http://schemas.microsoft.com/office/powerpoint/2010/main" xmlns="" val="42903600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0472" y="332656"/>
            <a:ext cx="7200800" cy="648073"/>
          </a:xfrm>
        </p:spPr>
        <p:txBody>
          <a:bodyPr/>
          <a:lstStyle/>
          <a:p>
            <a:pPr>
              <a:lnSpc>
                <a:spcPct val="80000"/>
              </a:lnSpc>
            </a:pPr>
            <a:r>
              <a:rPr lang="en-IN" dirty="0" smtClean="0"/>
              <a:t>Citizen Registration - Login</a:t>
            </a:r>
            <a:endParaRPr lang="en-IN" dirty="0"/>
          </a:p>
        </p:txBody>
      </p:sp>
      <p:sp>
        <p:nvSpPr>
          <p:cNvPr id="2" name="Rectangle 1"/>
          <p:cNvSpPr/>
          <p:nvPr/>
        </p:nvSpPr>
        <p:spPr bwMode="gray">
          <a:xfrm>
            <a:off x="200472" y="1160748"/>
            <a:ext cx="9541060" cy="540060"/>
          </a:xfrm>
          <a:prstGeom prst="rect">
            <a:avLst/>
          </a:prstGeom>
          <a:solidFill>
            <a:schemeClr val="accent1">
              <a:lumMod val="75000"/>
            </a:schemeClr>
          </a:solidFill>
          <a:ln w="6350">
            <a:solidFill>
              <a:srgbClr val="778888">
                <a:lumMod val="20000"/>
                <a:lumOff val="80000"/>
              </a:srgbClr>
            </a:solidFill>
            <a:miter lim="800000"/>
            <a:headEnd/>
            <a:tailEnd/>
          </a:ln>
          <a:effectLst/>
        </p:spPr>
        <p:txBody>
          <a:bodyPr vert="horz" wrap="square" lIns="72000" tIns="72000" rIns="72000" bIns="72000" numCol="1" rtlCol="0" anchor="t"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300"/>
              </a:spcAft>
              <a:buClrTx/>
              <a:buSzTx/>
              <a:buFontTx/>
              <a:buNone/>
              <a:tabLst/>
            </a:pPr>
            <a:r>
              <a:rPr kumimoji="0" lang="en-US" sz="2800" b="1" i="0" u="none" strike="noStrike" kern="0" cap="none" spc="0" normalizeH="0" baseline="0" noProof="0" dirty="0" smtClean="0">
                <a:ln>
                  <a:noFill/>
                </a:ln>
                <a:solidFill>
                  <a:schemeClr val="bg1"/>
                </a:solidFill>
                <a:effectLst/>
                <a:uLnTx/>
                <a:uFillTx/>
                <a:latin typeface="Univers for KPMG" panose="020B0603020202020204" pitchFamily="34" charset="0"/>
                <a:cs typeface="Times New Roman" panose="02020603050405020304" pitchFamily="18" charset="0"/>
              </a:rPr>
              <a:t>Step 2</a:t>
            </a:r>
          </a:p>
        </p:txBody>
      </p:sp>
      <p:sp>
        <p:nvSpPr>
          <p:cNvPr id="3" name="TextBox 2"/>
          <p:cNvSpPr txBox="1"/>
          <p:nvPr/>
        </p:nvSpPr>
        <p:spPr>
          <a:xfrm>
            <a:off x="272480" y="1700808"/>
            <a:ext cx="9397044" cy="1734697"/>
          </a:xfrm>
          <a:prstGeom prst="rect">
            <a:avLst/>
          </a:prstGeom>
          <a:noFill/>
        </p:spPr>
        <p:txBody>
          <a:bodyPr wrap="square" lIns="36000" tIns="36000" rIns="36000" bIns="36000" rtlCol="0">
            <a:spAutoFit/>
          </a:bodyPr>
          <a:lstStyle/>
          <a:p>
            <a:r>
              <a:rPr lang="en-US" dirty="0" smtClean="0">
                <a:latin typeface="Univers for KPMG" panose="020B0603020202020204" pitchFamily="34" charset="0"/>
                <a:cs typeface="Times New Roman" panose="02020603050405020304" pitchFamily="18" charset="0"/>
              </a:rPr>
              <a:t>Enter details for new Registration. Select User type as “Citizen”. Once all the requisite details such as password, email ID, </a:t>
            </a:r>
            <a:r>
              <a:rPr lang="en-US" dirty="0" err="1" smtClean="0">
                <a:latin typeface="Univers for KPMG" panose="020B0603020202020204" pitchFamily="34" charset="0"/>
                <a:cs typeface="Times New Roman" panose="02020603050405020304" pitchFamily="18" charset="0"/>
              </a:rPr>
              <a:t>etc</a:t>
            </a:r>
            <a:r>
              <a:rPr lang="en-US" dirty="0" smtClean="0">
                <a:latin typeface="Univers for KPMG" panose="020B0603020202020204" pitchFamily="34" charset="0"/>
                <a:cs typeface="Times New Roman" panose="02020603050405020304" pitchFamily="18" charset="0"/>
              </a:rPr>
              <a:t> are entered, then click on the “Create User” button.</a:t>
            </a:r>
            <a:endParaRPr lang="en-US" u="sng" dirty="0">
              <a:latin typeface="Univers for KPMG" panose="020B0603020202020204" pitchFamily="34" charset="0"/>
            </a:endParaRPr>
          </a:p>
          <a:p>
            <a:endParaRPr lang="en-US" dirty="0" smtClean="0">
              <a:latin typeface="Univers for KPMG" panose="020B0603020202020204" pitchFamily="34" charset="0"/>
              <a:cs typeface="Times New Roman" panose="02020603050405020304" pitchFamily="18" charset="0"/>
            </a:endParaRPr>
          </a:p>
          <a:p>
            <a:pPr algn="l"/>
            <a:endParaRPr lang="en-US" dirty="0">
              <a:latin typeface="Univers for KPMG" panose="020B0603020202020204" pitchFamily="34" charset="0"/>
              <a:cs typeface="Times New Roman" panose="02020603050405020304" pitchFamily="18" charset="0"/>
            </a:endParaRPr>
          </a:p>
          <a:p>
            <a:pPr algn="l"/>
            <a:endParaRPr lang="en-US" dirty="0" smtClean="0">
              <a:latin typeface="Univers for KPMG" panose="020B0603020202020204" pitchFamily="34" charset="0"/>
              <a:cs typeface="Times New Roman" panose="02020603050405020304" pitchFamily="18" charset="0"/>
            </a:endParaRPr>
          </a:p>
        </p:txBody>
      </p:sp>
      <p:pic>
        <p:nvPicPr>
          <p:cNvPr id="5" name="Picture 4"/>
          <p:cNvPicPr>
            <a:picLocks noChangeAspect="1"/>
          </p:cNvPicPr>
          <p:nvPr/>
        </p:nvPicPr>
        <p:blipFill rotWithShape="1">
          <a:blip r:embed="rId2"/>
          <a:srcRect l="22048" t="18005" r="22602" b="12097"/>
          <a:stretch/>
        </p:blipFill>
        <p:spPr>
          <a:xfrm>
            <a:off x="1676636" y="2573028"/>
            <a:ext cx="6336704" cy="3742976"/>
          </a:xfrm>
          <a:prstGeom prst="rect">
            <a:avLst/>
          </a:prstGeom>
        </p:spPr>
      </p:pic>
      <p:sp>
        <p:nvSpPr>
          <p:cNvPr id="7" name="TextBox 6"/>
          <p:cNvSpPr txBox="1"/>
          <p:nvPr/>
        </p:nvSpPr>
        <p:spPr>
          <a:xfrm>
            <a:off x="4160912" y="3320988"/>
            <a:ext cx="756084" cy="245523"/>
          </a:xfrm>
          <a:prstGeom prst="rect">
            <a:avLst/>
          </a:prstGeom>
          <a:noFill/>
          <a:ln w="28575">
            <a:solidFill>
              <a:srgbClr val="88DD00"/>
            </a:solidFill>
          </a:ln>
        </p:spPr>
        <p:txBody>
          <a:bodyPr wrap="square" lIns="36000" tIns="36000" rIns="36000" bIns="36000" rtlCol="0">
            <a:spAutoFit/>
          </a:bodyPr>
          <a:lstStyle/>
          <a:p>
            <a:pPr algn="l"/>
            <a:endParaRPr lang="en-US" sz="1200" dirty="0" smtClean="0"/>
          </a:p>
        </p:txBody>
      </p:sp>
      <p:sp>
        <p:nvSpPr>
          <p:cNvPr id="11" name="TextBox 10"/>
          <p:cNvSpPr txBox="1"/>
          <p:nvPr/>
        </p:nvSpPr>
        <p:spPr>
          <a:xfrm>
            <a:off x="4854730" y="5421284"/>
            <a:ext cx="1106382" cy="455988"/>
          </a:xfrm>
          <a:prstGeom prst="rect">
            <a:avLst/>
          </a:prstGeom>
          <a:noFill/>
          <a:ln w="28575">
            <a:solidFill>
              <a:srgbClr val="88DD00"/>
            </a:solidFill>
          </a:ln>
        </p:spPr>
        <p:txBody>
          <a:bodyPr wrap="square" lIns="36000" tIns="36000" rIns="36000" bIns="36000" rtlCol="0">
            <a:spAutoFit/>
          </a:bodyPr>
          <a:lstStyle/>
          <a:p>
            <a:pPr algn="l"/>
            <a:endParaRPr lang="en-US" sz="1200" dirty="0" err="1" smtClean="0"/>
          </a:p>
        </p:txBody>
      </p:sp>
    </p:spTree>
    <p:extLst>
      <p:ext uri="{BB962C8B-B14F-4D97-AF65-F5344CB8AC3E}">
        <p14:creationId xmlns:p14="http://schemas.microsoft.com/office/powerpoint/2010/main" xmlns="" val="25441078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0472" y="332656"/>
            <a:ext cx="7200800" cy="648073"/>
          </a:xfrm>
        </p:spPr>
        <p:txBody>
          <a:bodyPr/>
          <a:lstStyle/>
          <a:p>
            <a:pPr>
              <a:lnSpc>
                <a:spcPct val="80000"/>
              </a:lnSpc>
            </a:pPr>
            <a:r>
              <a:rPr lang="en-IN" dirty="0" smtClean="0"/>
              <a:t>Citizen Registration - Login</a:t>
            </a:r>
            <a:endParaRPr lang="en-IN" dirty="0"/>
          </a:p>
        </p:txBody>
      </p:sp>
      <p:sp>
        <p:nvSpPr>
          <p:cNvPr id="2" name="Rectangle 1"/>
          <p:cNvSpPr/>
          <p:nvPr/>
        </p:nvSpPr>
        <p:spPr bwMode="gray">
          <a:xfrm>
            <a:off x="200472" y="1160748"/>
            <a:ext cx="9541060" cy="540060"/>
          </a:xfrm>
          <a:prstGeom prst="rect">
            <a:avLst/>
          </a:prstGeom>
          <a:solidFill>
            <a:schemeClr val="accent1">
              <a:lumMod val="75000"/>
            </a:schemeClr>
          </a:solidFill>
          <a:ln w="6350">
            <a:solidFill>
              <a:srgbClr val="778888">
                <a:lumMod val="20000"/>
                <a:lumOff val="80000"/>
              </a:srgbClr>
            </a:solidFill>
            <a:miter lim="800000"/>
            <a:headEnd/>
            <a:tailEnd/>
          </a:ln>
          <a:effectLst/>
        </p:spPr>
        <p:txBody>
          <a:bodyPr vert="horz" wrap="square" lIns="72000" tIns="72000" rIns="72000" bIns="72000" numCol="1" rtlCol="0" anchor="t"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300"/>
              </a:spcAft>
              <a:buClrTx/>
              <a:buSzTx/>
              <a:buFontTx/>
              <a:buNone/>
              <a:tabLst/>
            </a:pPr>
            <a:r>
              <a:rPr kumimoji="0" lang="en-US" sz="2800" b="1" i="0" u="none" strike="noStrike" kern="0" cap="none" spc="0" normalizeH="0" baseline="0" noProof="0" dirty="0" smtClean="0">
                <a:ln>
                  <a:noFill/>
                </a:ln>
                <a:solidFill>
                  <a:schemeClr val="bg1"/>
                </a:solidFill>
                <a:effectLst/>
                <a:uLnTx/>
                <a:uFillTx/>
                <a:latin typeface="Univers for KPMG" panose="020B0603020202020204" pitchFamily="34" charset="0"/>
                <a:cs typeface="Times New Roman" panose="02020603050405020304" pitchFamily="18" charset="0"/>
              </a:rPr>
              <a:t>Step 3</a:t>
            </a:r>
          </a:p>
        </p:txBody>
      </p:sp>
      <p:sp>
        <p:nvSpPr>
          <p:cNvPr id="3" name="TextBox 2"/>
          <p:cNvSpPr txBox="1"/>
          <p:nvPr/>
        </p:nvSpPr>
        <p:spPr>
          <a:xfrm>
            <a:off x="272480" y="1700808"/>
            <a:ext cx="9397044" cy="1734697"/>
          </a:xfrm>
          <a:prstGeom prst="rect">
            <a:avLst/>
          </a:prstGeom>
          <a:noFill/>
        </p:spPr>
        <p:txBody>
          <a:bodyPr wrap="square" lIns="36000" tIns="36000" rIns="36000" bIns="36000" rtlCol="0">
            <a:spAutoFit/>
          </a:bodyPr>
          <a:lstStyle/>
          <a:p>
            <a:r>
              <a:rPr lang="en-US" dirty="0" smtClean="0">
                <a:latin typeface="Univers for KPMG" panose="020B0603020202020204" pitchFamily="34" charset="0"/>
                <a:cs typeface="Times New Roman" panose="02020603050405020304" pitchFamily="18" charset="0"/>
              </a:rPr>
              <a:t>In case it is a returning user and has forgotten his/her password, click on the “Forgot Password” tab on the Login page. The following screen will appear. Enter the details and then “Reset Password”</a:t>
            </a:r>
            <a:endParaRPr lang="en-US" u="sng" dirty="0">
              <a:latin typeface="Univers for KPMG" panose="020B0603020202020204" pitchFamily="34" charset="0"/>
            </a:endParaRPr>
          </a:p>
          <a:p>
            <a:endParaRPr lang="en-US" dirty="0" smtClean="0">
              <a:latin typeface="Univers for KPMG" panose="020B0603020202020204" pitchFamily="34" charset="0"/>
              <a:cs typeface="Times New Roman" panose="02020603050405020304" pitchFamily="18" charset="0"/>
            </a:endParaRPr>
          </a:p>
          <a:p>
            <a:pPr algn="l"/>
            <a:endParaRPr lang="en-US" dirty="0">
              <a:latin typeface="Univers for KPMG" panose="020B0603020202020204" pitchFamily="34" charset="0"/>
              <a:cs typeface="Times New Roman" panose="02020603050405020304" pitchFamily="18" charset="0"/>
            </a:endParaRPr>
          </a:p>
          <a:p>
            <a:pPr algn="l"/>
            <a:endParaRPr lang="en-US" dirty="0" smtClean="0">
              <a:latin typeface="Univers for KPMG" panose="020B0603020202020204" pitchFamily="34" charset="0"/>
              <a:cs typeface="Times New Roman" panose="02020603050405020304" pitchFamily="18" charset="0"/>
            </a:endParaRPr>
          </a:p>
        </p:txBody>
      </p:sp>
      <p:pic>
        <p:nvPicPr>
          <p:cNvPr id="6" name="Picture 5"/>
          <p:cNvPicPr>
            <a:picLocks noChangeAspect="1"/>
          </p:cNvPicPr>
          <p:nvPr/>
        </p:nvPicPr>
        <p:blipFill rotWithShape="1">
          <a:blip r:embed="rId2"/>
          <a:srcRect l="19004" t="17512" r="21218" b="20958"/>
          <a:stretch/>
        </p:blipFill>
        <p:spPr>
          <a:xfrm>
            <a:off x="1820652" y="2713382"/>
            <a:ext cx="5868652" cy="3396211"/>
          </a:xfrm>
          <a:prstGeom prst="rect">
            <a:avLst/>
          </a:prstGeom>
        </p:spPr>
      </p:pic>
      <p:sp>
        <p:nvSpPr>
          <p:cNvPr id="10" name="TextBox 9"/>
          <p:cNvSpPr txBox="1"/>
          <p:nvPr/>
        </p:nvSpPr>
        <p:spPr>
          <a:xfrm>
            <a:off x="3800873" y="4797152"/>
            <a:ext cx="1008112" cy="257369"/>
          </a:xfrm>
          <a:prstGeom prst="rect">
            <a:avLst/>
          </a:prstGeom>
          <a:noFill/>
          <a:ln w="28575">
            <a:solidFill>
              <a:srgbClr val="88DD00"/>
            </a:solidFill>
          </a:ln>
        </p:spPr>
        <p:txBody>
          <a:bodyPr wrap="square" lIns="36000" tIns="36000" rIns="36000" bIns="36000" rtlCol="0">
            <a:spAutoFit/>
          </a:bodyPr>
          <a:lstStyle/>
          <a:p>
            <a:pPr algn="l"/>
            <a:endParaRPr lang="en-US" sz="1200" dirty="0" err="1" smtClean="0"/>
          </a:p>
        </p:txBody>
      </p:sp>
    </p:spTree>
    <p:extLst>
      <p:ext uri="{BB962C8B-B14F-4D97-AF65-F5344CB8AC3E}">
        <p14:creationId xmlns:p14="http://schemas.microsoft.com/office/powerpoint/2010/main" xmlns="" val="695045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0472" y="332656"/>
            <a:ext cx="7200800" cy="648073"/>
          </a:xfrm>
        </p:spPr>
        <p:txBody>
          <a:bodyPr/>
          <a:lstStyle/>
          <a:p>
            <a:pPr>
              <a:lnSpc>
                <a:spcPct val="80000"/>
              </a:lnSpc>
            </a:pPr>
            <a:r>
              <a:rPr lang="en-IN" dirty="0" smtClean="0"/>
              <a:t>Complaint Filing</a:t>
            </a:r>
            <a:endParaRPr lang="en-IN" dirty="0"/>
          </a:p>
        </p:txBody>
      </p:sp>
      <p:sp>
        <p:nvSpPr>
          <p:cNvPr id="3" name="TextBox 2"/>
          <p:cNvSpPr txBox="1"/>
          <p:nvPr/>
        </p:nvSpPr>
        <p:spPr>
          <a:xfrm>
            <a:off x="195759" y="1153222"/>
            <a:ext cx="9397044" cy="349702"/>
          </a:xfrm>
          <a:prstGeom prst="rect">
            <a:avLst/>
          </a:prstGeom>
          <a:noFill/>
        </p:spPr>
        <p:txBody>
          <a:bodyPr wrap="square" lIns="36000" tIns="36000" rIns="36000" bIns="36000" rtlCol="0">
            <a:spAutoFit/>
          </a:bodyPr>
          <a:lstStyle/>
          <a:p>
            <a:pPr algn="ctr"/>
            <a:r>
              <a:rPr lang="en-US" dirty="0" smtClean="0">
                <a:latin typeface="Univers for KPMG" panose="020B0603020202020204" pitchFamily="34" charset="0"/>
                <a:cs typeface="Times New Roman" panose="02020603050405020304" pitchFamily="18" charset="0"/>
              </a:rPr>
              <a:t>User can start filling the Complaint Form</a:t>
            </a:r>
          </a:p>
        </p:txBody>
      </p:sp>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50856" y="1311204"/>
            <a:ext cx="9086850" cy="5505450"/>
          </a:xfrm>
          <a:prstGeom prst="rect">
            <a:avLst/>
          </a:prstGeom>
        </p:spPr>
      </p:pic>
    </p:spTree>
    <p:extLst>
      <p:ext uri="{BB962C8B-B14F-4D97-AF65-F5344CB8AC3E}">
        <p14:creationId xmlns:p14="http://schemas.microsoft.com/office/powerpoint/2010/main" xmlns="" val="30422234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0472" y="332656"/>
            <a:ext cx="7200800" cy="648073"/>
          </a:xfrm>
        </p:spPr>
        <p:txBody>
          <a:bodyPr/>
          <a:lstStyle/>
          <a:p>
            <a:pPr>
              <a:lnSpc>
                <a:spcPct val="80000"/>
              </a:lnSpc>
            </a:pPr>
            <a:r>
              <a:rPr lang="en-IN" dirty="0" smtClean="0"/>
              <a:t>Complaint Filing</a:t>
            </a:r>
            <a:endParaRPr lang="en-IN" dirty="0"/>
          </a:p>
        </p:txBody>
      </p:sp>
      <p:sp>
        <p:nvSpPr>
          <p:cNvPr id="3" name="TextBox 2"/>
          <p:cNvSpPr txBox="1"/>
          <p:nvPr/>
        </p:nvSpPr>
        <p:spPr>
          <a:xfrm>
            <a:off x="195759" y="1153222"/>
            <a:ext cx="9397044" cy="349702"/>
          </a:xfrm>
          <a:prstGeom prst="rect">
            <a:avLst/>
          </a:prstGeom>
          <a:noFill/>
        </p:spPr>
        <p:txBody>
          <a:bodyPr wrap="square" lIns="36000" tIns="36000" rIns="36000" bIns="36000" rtlCol="0">
            <a:spAutoFit/>
          </a:bodyPr>
          <a:lstStyle/>
          <a:p>
            <a:pPr algn="ctr"/>
            <a:r>
              <a:rPr lang="en-US" dirty="0" smtClean="0">
                <a:latin typeface="Univers for KPMG" panose="020B0603020202020204" pitchFamily="34" charset="0"/>
                <a:cs typeface="Times New Roman" panose="02020603050405020304" pitchFamily="18" charset="0"/>
              </a:rPr>
              <a:t>User can start filling the Complaint Form</a:t>
            </a:r>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50856" y="1329759"/>
            <a:ext cx="9086850" cy="5505450"/>
          </a:xfrm>
          <a:prstGeom prst="rect">
            <a:avLst/>
          </a:prstGeom>
        </p:spPr>
      </p:pic>
    </p:spTree>
    <p:extLst>
      <p:ext uri="{BB962C8B-B14F-4D97-AF65-F5344CB8AC3E}">
        <p14:creationId xmlns:p14="http://schemas.microsoft.com/office/powerpoint/2010/main" xmlns="" val="218986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0472" y="332656"/>
            <a:ext cx="7200800" cy="648073"/>
          </a:xfrm>
        </p:spPr>
        <p:txBody>
          <a:bodyPr/>
          <a:lstStyle/>
          <a:p>
            <a:pPr>
              <a:lnSpc>
                <a:spcPct val="80000"/>
              </a:lnSpc>
            </a:pPr>
            <a:r>
              <a:rPr lang="en-IN" dirty="0" smtClean="0"/>
              <a:t>Complaint Filing</a:t>
            </a:r>
            <a:endParaRPr lang="en-IN" dirty="0"/>
          </a:p>
        </p:txBody>
      </p:sp>
      <p:sp>
        <p:nvSpPr>
          <p:cNvPr id="3" name="TextBox 2"/>
          <p:cNvSpPr txBox="1"/>
          <p:nvPr/>
        </p:nvSpPr>
        <p:spPr>
          <a:xfrm>
            <a:off x="195759" y="1153222"/>
            <a:ext cx="9397044" cy="349702"/>
          </a:xfrm>
          <a:prstGeom prst="rect">
            <a:avLst/>
          </a:prstGeom>
          <a:noFill/>
        </p:spPr>
        <p:txBody>
          <a:bodyPr wrap="square" lIns="36000" tIns="36000" rIns="36000" bIns="36000" rtlCol="0">
            <a:spAutoFit/>
          </a:bodyPr>
          <a:lstStyle/>
          <a:p>
            <a:pPr algn="ctr"/>
            <a:r>
              <a:rPr lang="en-US" dirty="0" smtClean="0">
                <a:latin typeface="Univers for KPMG" panose="020B0603020202020204" pitchFamily="34" charset="0"/>
                <a:cs typeface="Times New Roman" panose="02020603050405020304" pitchFamily="18" charset="0"/>
              </a:rPr>
              <a:t>User can start filling the Complaint Form</a:t>
            </a:r>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18678" y="1488636"/>
            <a:ext cx="9086850" cy="5505450"/>
          </a:xfrm>
          <a:prstGeom prst="rect">
            <a:avLst/>
          </a:prstGeom>
        </p:spPr>
      </p:pic>
    </p:spTree>
    <p:extLst>
      <p:ext uri="{BB962C8B-B14F-4D97-AF65-F5344CB8AC3E}">
        <p14:creationId xmlns:p14="http://schemas.microsoft.com/office/powerpoint/2010/main" xmlns="" val="39182558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0472" y="332656"/>
            <a:ext cx="7200800" cy="648073"/>
          </a:xfrm>
        </p:spPr>
        <p:txBody>
          <a:bodyPr/>
          <a:lstStyle/>
          <a:p>
            <a:pPr>
              <a:lnSpc>
                <a:spcPct val="80000"/>
              </a:lnSpc>
            </a:pPr>
            <a:r>
              <a:rPr lang="en-IN" dirty="0" smtClean="0"/>
              <a:t>Complaint Filing</a:t>
            </a:r>
            <a:endParaRPr lang="en-IN" dirty="0"/>
          </a:p>
        </p:txBody>
      </p:sp>
      <p:sp>
        <p:nvSpPr>
          <p:cNvPr id="3" name="TextBox 2"/>
          <p:cNvSpPr txBox="1"/>
          <p:nvPr/>
        </p:nvSpPr>
        <p:spPr>
          <a:xfrm>
            <a:off x="195759" y="1153222"/>
            <a:ext cx="9397044" cy="349702"/>
          </a:xfrm>
          <a:prstGeom prst="rect">
            <a:avLst/>
          </a:prstGeom>
          <a:noFill/>
        </p:spPr>
        <p:txBody>
          <a:bodyPr wrap="square" lIns="36000" tIns="36000" rIns="36000" bIns="36000" rtlCol="0">
            <a:spAutoFit/>
          </a:bodyPr>
          <a:lstStyle/>
          <a:p>
            <a:pPr algn="ctr"/>
            <a:r>
              <a:rPr lang="en-US" dirty="0" smtClean="0">
                <a:latin typeface="Univers for KPMG" panose="020B0603020202020204" pitchFamily="34" charset="0"/>
                <a:cs typeface="Times New Roman" panose="02020603050405020304" pitchFamily="18" charset="0"/>
              </a:rPr>
              <a:t>User can start filling the Complaint Form</a:t>
            </a:r>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50856" y="1352550"/>
            <a:ext cx="9086850" cy="5505450"/>
          </a:xfrm>
          <a:prstGeom prst="rect">
            <a:avLst/>
          </a:prstGeom>
        </p:spPr>
      </p:pic>
    </p:spTree>
    <p:extLst>
      <p:ext uri="{BB962C8B-B14F-4D97-AF65-F5344CB8AC3E}">
        <p14:creationId xmlns:p14="http://schemas.microsoft.com/office/powerpoint/2010/main" xmlns="" val="8210664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0472" y="332656"/>
            <a:ext cx="7200800" cy="648073"/>
          </a:xfrm>
        </p:spPr>
        <p:txBody>
          <a:bodyPr/>
          <a:lstStyle/>
          <a:p>
            <a:pPr>
              <a:lnSpc>
                <a:spcPct val="80000"/>
              </a:lnSpc>
            </a:pPr>
            <a:r>
              <a:rPr lang="en-IN" dirty="0" smtClean="0"/>
              <a:t>Complaint Filing</a:t>
            </a:r>
            <a:endParaRPr lang="en-IN" dirty="0"/>
          </a:p>
        </p:txBody>
      </p:sp>
      <p:sp>
        <p:nvSpPr>
          <p:cNvPr id="3" name="TextBox 2"/>
          <p:cNvSpPr txBox="1"/>
          <p:nvPr/>
        </p:nvSpPr>
        <p:spPr>
          <a:xfrm>
            <a:off x="195759" y="1153222"/>
            <a:ext cx="9397044" cy="349702"/>
          </a:xfrm>
          <a:prstGeom prst="rect">
            <a:avLst/>
          </a:prstGeom>
          <a:noFill/>
        </p:spPr>
        <p:txBody>
          <a:bodyPr wrap="square" lIns="36000" tIns="36000" rIns="36000" bIns="36000" rtlCol="0">
            <a:spAutoFit/>
          </a:bodyPr>
          <a:lstStyle/>
          <a:p>
            <a:pPr algn="ctr"/>
            <a:r>
              <a:rPr lang="en-US" dirty="0" smtClean="0">
                <a:latin typeface="Univers for KPMG" panose="020B0603020202020204" pitchFamily="34" charset="0"/>
                <a:cs typeface="Times New Roman" panose="02020603050405020304" pitchFamily="18" charset="0"/>
              </a:rPr>
              <a:t>User can start filling the Complaint Form</a:t>
            </a:r>
          </a:p>
        </p:txBody>
      </p:sp>
      <p:sp>
        <p:nvSpPr>
          <p:cNvPr id="33" name="Rounded Rectangle 32"/>
          <p:cNvSpPr/>
          <p:nvPr/>
        </p:nvSpPr>
        <p:spPr bwMode="gray">
          <a:xfrm>
            <a:off x="200472" y="1556792"/>
            <a:ext cx="9505056" cy="396044"/>
          </a:xfrm>
          <a:prstGeom prst="roundRect">
            <a:avLst/>
          </a:prstGeom>
          <a:noFill/>
          <a:ln w="6350">
            <a:solidFill>
              <a:srgbClr val="FF9900"/>
            </a:solidFill>
            <a:miter lim="800000"/>
            <a:headEnd/>
            <a:tailEnd/>
          </a:ln>
          <a:effectLst/>
        </p:spPr>
        <p:txBody>
          <a:bodyPr vert="horz" wrap="square" lIns="72000" tIns="72000" rIns="72000" bIns="72000" numCol="1" rtlCol="0" anchor="t"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300"/>
              </a:spcAft>
              <a:buClrTx/>
              <a:buSzTx/>
              <a:buFontTx/>
              <a:buNone/>
              <a:tabLst/>
            </a:pPr>
            <a:r>
              <a:rPr kumimoji="0" lang="en-US" sz="16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Declaration*</a:t>
            </a:r>
          </a:p>
        </p:txBody>
      </p:sp>
      <p:sp>
        <p:nvSpPr>
          <p:cNvPr id="34" name="Rounded Rectangle 33"/>
          <p:cNvSpPr/>
          <p:nvPr/>
        </p:nvSpPr>
        <p:spPr bwMode="gray">
          <a:xfrm>
            <a:off x="189868" y="2024705"/>
            <a:ext cx="9505056" cy="4346010"/>
          </a:xfrm>
          <a:prstGeom prst="roundRect">
            <a:avLst>
              <a:gd name="adj" fmla="val 6921"/>
            </a:avLst>
          </a:prstGeom>
          <a:solidFill>
            <a:schemeClr val="bg1">
              <a:lumMod val="95000"/>
            </a:schemeClr>
          </a:solidFill>
          <a:ln w="6350">
            <a:noFill/>
            <a:miter lim="800000"/>
            <a:headEnd/>
            <a:tailEnd/>
          </a:ln>
          <a:effectLst/>
        </p:spPr>
        <p:txBody>
          <a:bodyPr vert="horz" wrap="square" lIns="72000" tIns="72000" rIns="72000" bIns="72000" numCol="1" rtlCol="0" anchor="t" anchorCtr="0" compatLnSpc="1">
            <a:prstTxWarp prst="textNoShape">
              <a:avLst/>
            </a:prstTxWarp>
            <a:noAutofit/>
          </a:bodyPr>
          <a:lstStyle/>
          <a:p>
            <a:pPr marL="0" marR="0" indent="0" algn="l" defTabSz="914400" rtl="0" eaLnBrk="1" fontAlgn="base" latinLnBrk="0" hangingPunct="1">
              <a:lnSpc>
                <a:spcPct val="100000"/>
              </a:lnSpc>
              <a:spcBef>
                <a:spcPts val="0"/>
              </a:spcBef>
              <a:spcAft>
                <a:spcPts val="300"/>
              </a:spcAft>
              <a:buClrTx/>
              <a:buSzTx/>
              <a:buFontTx/>
              <a:buNone/>
              <a:tabLst/>
            </a:pPr>
            <a:endParaRPr kumimoji="0" lang="en-US" sz="16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p:txBody>
      </p:sp>
      <p:sp>
        <p:nvSpPr>
          <p:cNvPr id="35" name="TextBox 34"/>
          <p:cNvSpPr txBox="1"/>
          <p:nvPr/>
        </p:nvSpPr>
        <p:spPr>
          <a:xfrm>
            <a:off x="344488" y="2166701"/>
            <a:ext cx="8975661" cy="3735244"/>
          </a:xfrm>
          <a:prstGeom prst="rect">
            <a:avLst/>
          </a:prstGeom>
          <a:noFill/>
        </p:spPr>
        <p:txBody>
          <a:bodyPr wrap="square" lIns="36000" tIns="36000" rIns="36000" bIns="36000" rtlCol="0">
            <a:spAutoFit/>
          </a:bodyPr>
          <a:lstStyle/>
          <a:p>
            <a:r>
              <a:rPr lang="en-US" sz="1400" b="1" dirty="0"/>
              <a:t>I ....................................................... (name in full block letters) son / daughter of ................. the complainant do hereby verify that all information provided by me are true to my personal knowledge and belief and that I have not suppressed any material fact(s).</a:t>
            </a:r>
          </a:p>
          <a:p>
            <a:endParaRPr lang="en-US" sz="1400" b="1" dirty="0"/>
          </a:p>
          <a:p>
            <a:r>
              <a:rPr lang="en-US" sz="1400" b="1" dirty="0"/>
              <a:t>I further declare that the subject matter of the claim falls within the jurisdiction of the Authority</a:t>
            </a:r>
          </a:p>
          <a:p>
            <a:endParaRPr lang="en-US" sz="1400" b="1" dirty="0"/>
          </a:p>
          <a:p>
            <a:r>
              <a:rPr lang="en-US" sz="1400" b="1" dirty="0"/>
              <a:t>I further declare that the matter regarding which this complaint has been made is not pending before any court of law or any other Authority or any other Tribunal(s).</a:t>
            </a:r>
          </a:p>
          <a:p>
            <a:endParaRPr lang="en-US" sz="1400" b="1" dirty="0"/>
          </a:p>
          <a:p>
            <a:r>
              <a:rPr lang="en-US" sz="1400" b="1" dirty="0"/>
              <a:t>Place:</a:t>
            </a:r>
          </a:p>
          <a:p>
            <a:endParaRPr lang="en-US" sz="1400" b="1" dirty="0"/>
          </a:p>
          <a:p>
            <a:r>
              <a:rPr lang="en-US" sz="1400" b="1" dirty="0"/>
              <a:t>Date: </a:t>
            </a:r>
          </a:p>
          <a:p>
            <a:endParaRPr lang="en-US" sz="1400" b="1" dirty="0"/>
          </a:p>
          <a:p>
            <a:r>
              <a:rPr lang="en-US" sz="1400" b="1" dirty="0"/>
              <a:t>Note: Once your complaint is registered with the Authority, you will be required to serve the copy/copies of complaint to each Respondent individually through RPAD (Registered Post Acknowledgment Due) / Speed Post and submit Hardcopies of Complaint in three sets to the Authority along with declaration of service to Respondent / Respondents. You will receive further instructions, through email, for the same.</a:t>
            </a:r>
          </a:p>
        </p:txBody>
      </p:sp>
      <p:sp>
        <p:nvSpPr>
          <p:cNvPr id="37" name="Rounded Rectangle 36"/>
          <p:cNvSpPr/>
          <p:nvPr/>
        </p:nvSpPr>
        <p:spPr bwMode="gray">
          <a:xfrm>
            <a:off x="3770567" y="5880351"/>
            <a:ext cx="2247428" cy="346348"/>
          </a:xfrm>
          <a:prstGeom prst="roundRect">
            <a:avLst/>
          </a:prstGeom>
          <a:solidFill>
            <a:schemeClr val="accent1"/>
          </a:solidFill>
          <a:ln w="6350">
            <a:solidFill>
              <a:srgbClr val="778888">
                <a:lumMod val="20000"/>
                <a:lumOff val="80000"/>
              </a:srgbClr>
            </a:solid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300"/>
              </a:spcAft>
              <a:buClrTx/>
              <a:buSzTx/>
              <a:buFontTx/>
              <a:buNone/>
              <a:tabLst/>
            </a:pPr>
            <a:r>
              <a:rPr kumimoji="0" lang="en-US" sz="16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Submit</a:t>
            </a:r>
          </a:p>
        </p:txBody>
      </p:sp>
    </p:spTree>
    <p:extLst>
      <p:ext uri="{BB962C8B-B14F-4D97-AF65-F5344CB8AC3E}">
        <p14:creationId xmlns:p14="http://schemas.microsoft.com/office/powerpoint/2010/main" xmlns="" val="37199119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0363200" cy="6883250"/>
          </a:xfrm>
          <a:prstGeom prst="rect">
            <a:avLst/>
          </a:prstGeom>
        </p:spPr>
      </p:pic>
      <p:sp>
        <p:nvSpPr>
          <p:cNvPr id="18" name="AutoShape 11" descr="data:image/jpeg;base64,/9j/4AAQSkZJRgABAQAAAQABAAD/2wCEAAkGBxQSEhUUEhQWFhUUFhUVFBQWFxkWFBQUFBUWFxQUFBQYHCggGBolHBQUITEhJSkrLy4uFx8zODMsNygtLiwBCgoKDg0OGhAQGy8kICQsLCwsLCwtMCwsLCwsLCwsLCwsLCwsLCwsLCwsLCwrLCwsLCwsLCwsLCwsLCwsLCwsLP/AABEIALcBEwMBIgACEQEDEQH/xAAcAAABBAMBAAAAAAAAAAAAAAAFAAMEBgECBwj/xABREAABAwICBgUGCQgIBAcBAAABAAIDBBEFIQYSMUFRYRMicYGRMlKSobHRBxQWI0JTYsHhFTNDRHKCotJUY4OTssLi8DSEw/EkRWRzo7PTF//EABkBAAMBAQEAAAAAAAAAAAAAAAECAwAEBf/EAC8RAAIBAgQEBgAHAQEAAAAAAAABAgMREhMhUTFBUmEEFCKRofAyQmKBsdHhI8H/2gAMAwEAAhEDEQA/ABDuh+uj8Vp00I/TM8QqcdHmc1r8n281x2huWu9i6xVlPfOVnij9FidExpJnj2cQuWDR1vEp6PRhh3uQtBcw3lsXuelinF22cCqni2AOidrREtPJT8EwOSHOKR3Ycwpv5SsdSo23yduKW/SOu5SauokeQJBmFmKPJGNI42GUahBFjsUDoskWG7erIoZ1SmWR5KayPqlaMiyWQLDvQjUUGRmSLPj6ihSR5IRC0Ospx0ahiLIoiGHUTAi6qKRmgMY9q0ZGirKS7SUzFS5FWUieAhtjyW0ESmw0twnqSiSuaModjMFPksup0YpaXqrZ1KubFqdijoB20qh1UNlZ2UqHV9N7VWk/USrR9IBdFlsTZjR59KNUqK2AWXVc4rAcsSdGib6bNZmp0bgsWLRPRwODZCL3XQqKBseqMtoQ7DyympI3PI8keNlV62rqat3UvHHutkTzXJLjdlU7LRanWn4U05iybdhDeSoeH4LKGC8sp/fKeOEu+sk9N3vS4kZRmy4uwpvJNuwtvJUx+FO8+T03e9MPwk+fJ6bveipI2GRdHYY3kmXYa3kqU/CHfWSem73qNJgz/Pk9NybQW0i8HD28R6klQDgrvrJPTKSOgPXsPmqi+tasfG4vPajTcAHmDwTzMBHmDwU8XYrqABWQ+ePBPU1dASBrt71YGYCPMHgm63RprmG7R4IYuwyuE8LrqVg60sY7SEEx2ginDywhw3EKnY1o41r7WsncDhmpvJu6M7W8OxN6bG1uQ4qYh5adyIMpclgv1pS4t1bqa0ZJZMouAOFJ1SmWU+SJlvUKZjZ1Vr6BSNzR9RRp6GzUYt1AmaxvUCVSYbEZlF83dQxS9Uo4z8yoQZ1CipGsCGWDSo0NrFSTHkVGjjyKskiTbHaVo1VNomiygRMyUmhBuO1CUUGLYepaM6qyaUorRR9QJzo1x4tTuUdAS2lKG18NjnxVrZGgOMtzHaujw7vM5/EK0AfJH1SobYkRk8kqIAu1ROBsjPjWkzE+4JStTYRblswTCHSsYXuJaNjTsCsrMPa3IBYw5zIoGFzgMkGxXTOGPJnXdyXFa5ZSUUXOjpg5mzYk6iHBUbB9M611xHAwtvfrkot8ra3fTRemf5ULoGNvkw86jHBNPoxwQN+l9WP1WP0z/KmX6aVI20jPT/0rXRsfYn11bBFk9zQeG/wCEzY8z9FDI/nbUb4uQ7ROH41UVc72Bpc8dXbq2AFge5WiSCKMXe5oHMgLoyrAUrq5WziNSdkEQHAvcT3kNSRR+P0QNjPFl9oLKODsa6IPy2qN1GPT/BL5cVP9Db6f4KZJRDcokkFlyub2LKHc0OnVXupGen/pUWs0yrpBYU7Gjf1iSfUnnALeJrb7kMzsHB3B8sss1i+KxG22anU1cyOzZGOF99skepGR2TGL08bwACOxLib5Bt3A2PQRua10ZBPBBBGbLbEYfi8g4HZwTX5SFk1tgocN9Qplt9VOfGgWFR21IsjZhsERragUerLtQKSK1uoFHqqtpaAlVw2JDZT0Sih51CpnxhvRWUUzN1CijWBhb1So8UZ1Sn5JOqc0zFJ1SuhXItxMwsyUmgabhMQP6qkUE3WHahK+potaFxo5eoE50ybpR1At7LgtqekuBu2dAsYddwRgOQbEjmuvwq9Zy+K/ARH+So6kyOGqmAvRseYMuWZSkWrDgs0BMbxSoe5lnPcQBkL5Iho/hDSGki5KG17LjJWjBalrGt6pNhsAXLXSSVh6bV3cs9JQiNgsNqTxyWY8Zc5oHxd3bcJt2I/1DvELjaW5bF2+Bt45KJNEeCmnF2jbA5MS6Qxj9A9FJAxdvgAHDHs1yyR7A8lxANs0CnoW3vIS48XuJ9qt9RpRBY60D7b1WMPw41IMrgdV73Fjb7GX6o8FSU3bVhppPghlsEX2fUsooNGGeaEkmJFrM2bSSfWO8VsMPcfpu8U03SL+q9f4qRHj39Uf996DxCK25j8lE/TKz+RvtHxKkMxq/wCiP++9bOxm36I+r3pXi3KKxAnwaSx1ZHAcjmgFTQytdrNmfccSrBXY/Nsjhy43QkVUpPWiTRlJcwuKAldjUjyBKR1U0yvamsaoX6xeW2BQddcYRkrknUcHYsrcTbsWRXsVaSWyFuHPexaPjzOK2FWziqtdK5QyO4c/sW8VzNl1sKlnFU7WPFba54oeX7h8x2Lj0sfELIfHxCpvSHiVnpXcStkvcGdHYujZI+IW0c0YN7hUnpXcSl0zuJWyJbmzo7HSWY60C11u3H2rmXTO4lLpncSk8r3H812OkvxxqiTYmx29V/RHR2evl1GXDB5cm5o4DiVG0iwl9NNKwFz2Rv1OktYE2Bt25oRpqMsKlqaVa8buOhYHVzOK0NeziqZ0h4lYLzxV8ufUSzYdJcziTFLwZzaiZrBvVA1jxVz+D+J9PVNlkadTVI47bZpZQcVrIWVWLVsJ0Om0bYDmEbpMNjZsaENm0ibc6rHHuTBx2UnqxnvXPoDFbgvgtUuEnco0mEOUeHTCYNAdT3sNt/ussO0yfvp/4vwQ9G5sb2fszSbBnIXWYI5T5NND/Rz4qFU6a/8Ap3eIWtEON7P2ZVsbwh7Y3utezSctqI4LWQNgja1wFmjqnaO1by6XhxDegcNYgbt+XFEKXDGMudUXOZNghPDoPTbdxr45F53qSUssSSXRSxUZoi7IueQDs1lhkLhsN+0feESfSZlPR0yGKQqpQ5IHMn1fKb3jNT6N7JG3bmFtJS5HJUufXY8ta9zRc5A5Jo+riZxwtF4mpG5ZhPQU0fEKl01G5/03+KP0WEuy6xtv2+9DRFEmzOltNGICRa65M7aulaUYbqwuIJ8Vzo0z/NK6/DtJMlVTYxZZTxpn+aV1n4OPg7jeyKrke2W41hDbJp58SFWdVRVySpts5AsrvOlHweU1USWjoJvOaLNJ+03YVyfSTQ6poiekZrR7pWZt7/N71Ol4mE9ODHlScSurKyGlZ1F0XJGqzZZ1VkNQuE0SWxCxZG4DCsOh+isldJYdWJv5yTcBwHNa6IaMvrpdUdWJmcsm5o4DmV3HDKCKCNsbG6kTfJbvefOcuWvXw+mPH+C1Onf1S4BHRzCYqeERwtDWAWvvcd55rlfwz1TQ+KnjFhcyOA3uOQvxOZXXo5+rckAbuCCU+BQGd1S5gfIbASP2NA2BgOxckZqnK71ZRpzRwKs0fnhhbPLGWMcbN1snG/2dqFkL03jmGwzN6R8fTGMExstdutbcNl1xLF9Aa2KN0742gEkmNhu9usdgaBuXZS8Ri/ERnTtwKnTtu5o4kD1rveEYUwRMuPohcHgBDwbZtINuw7F1vCdNtZgHRHqgAo+IV7CQeFlzioWDcpPxdtshmqmzS1x2QuUmHSiRrgegc5u+1lzaDuolv7BiSn5KNJT8lg6XRnbTSjuHvTMmlUP1MvopMCGzfthqan5IZVQDgpc+lEP1UvooVWaRxH9HJ6JRUDZqGKeBplGtuzA4kbAlV11R0mTss+rut+CDV2MsOxj/AATeGYkHuayzwSTn6/uRcXY0akW7BgwyHbK/xST+Q871JKFzpuHp3Q3uJGWJyudU+BzTjacHYQewhURmi8QIIBuOwjwIspbqUs6oOW3JjGn0mtBVbw5NnMs7Ze5bJ6cgHsKoLqZzpXbBnv8A+6mVUcmqQ17xkfpFQMNlO/PmimktB9ZNJljwxvRkBzQb7xsHrV2w6AOiudQX57B4qhU8x4J6SRxBHFTx68CyhoTtK54wTGHBw5fgqx8WZwU+oorMvwQoT3dbfdCqm+B1+EnGKsyYzDNYEtYSBtIF7K16DYl0LjFfI5gbLHeFJ0bwipp3A9UseBrAHZwyRysaB1nU4cRvAz8QpQk073G8RVjJOFv3QQdjsWtqTC3B34qS+ia9vUIew/ROeSqWIzU8ws/XiI3kGyj4fDPCb087JB5utY+BV3glxPNWOL0IukPwbQyEug+Zft1D5BPLh3LnmKaPSU7tWZhadx+i7sK7ZS6UjyKyJ0f27XZ6Q2IlW4ZFUR/RljcNm3wKZVJw7oSVOM+GjPN76TJM9CF0TS/Qx8AdJAC+Pe3a9nvCoesF0QqYtUPRp4U1IjtprmwCm4RgT6iZsTBmTmdzW73FKlqA0m66jovhwp4Q/V+emANt4buB5cVatUUKV+bIwjes9kEaCjio4mwxNvbYBte7e9/JTYgfKkIJ5+S3lzTmH4c4m+1x8px9gRLooos3EF3Mj1XyC8pNvgdbW5BZFJJm1vY+TJo/ZYpkeGW60jy48zqsHYFu2aSW/RFjezrv7tyjPwgvzf0kn7Rs3wRskbVj78ThadXXBPms96YxLEXCJ3RMu6x1QdpO7anI8N1fJjY3tKd6B/nMCym1yNgW5w/E9GJoTrzDN5LrjZcm5GxFdGKW7X5LpGkWDGoh1OlaHA3BtfMblyN+LSUrnx2Fw4h3aMsl6sJ+YpW/McM4ulO/I6ThFE0DMBFKimA2DJUmhxuTVBLdoVjp9KWFjWPjfrbMhcLhceRV1LasdfEExJEOCw/FmeZJ6JTbsWi3tf6J9yGWLnw3GpYRwUCogHBTn4xDwf6J9yhz41B9v0T7kVA2dHcD1lPyWuA4O+WXWaBZhzvz4JyrxmH7Xon3I5oLUNkbKWXtrAG45J8Oho1E3oyScIdwCSPkFJJgRXGyvtw8KHidKGubzH3q1B0Q/SN8QhePPiAa4SNyvdSjF3DmR3RX/iwdlyPsQfD8PPmlEajSCFoOoS91iBYZeKHYVpS/YINcDbq7bcfJKth0FU7y0LFRYWHDbY8HAjwP/ZPvwZ7fod4z9ihM0jJ4t5PYW27xf2KbHpG7z2fvizT35Lml2OpNkp+FtDT0hAy2XQnR/RwmqErAHsYbm+zZkp02OMeLTQ6zfOjIeO2x2eKLaN45StHRxBpzvqtu2TvY/N3cmxqSsKrxDl3/AFQK2a531Tu534qVFMHgmNvSW2ta6zx2sdZQKnSOGI2ma+M/bBaO4nIoZMuIFO/Af27Ynd9imn4bC7yoe/Vz8QsxaTUztjk+3HoD9NbJkZztxI35KZ9Fz28jct8HJuDDXwnWiIHHVyB7WbETZisJ2SDvUiOZjthaewoZUlwBmRZFjlbJk8ar/UVy34SNCej1qmnbYbZWDdxe0e0LrVU1gaXPNgM7nd3rneP6eulcaagj6d4ydIRdjBxcdiempqV0HEkc90ZwNz5GTTDo6ZpDnSP6rXAZgMBzdc2zAtzVzn04h1y2lifUybOq3qNG7Phzuo0GiDpXCTEJnTP2iIEiJvINGbu3LvVigpWsbqxMDWjYGgC3cMgrVakZNX1t7ffYSMWrtaXAj6rFKgdaSOmYRk1vXePCzU7S4WWX15pJXbc7ZdgYB96JyOA2m/Lb+HtUaWpG4kjlnbjdrckmsuQ60NhI5uQJA5u1Qe66fo6p0Z6pyO1oBz7zbxQ107twtwtb2EgpmSZ2827Tq+ogoYBrl4gMcjNbMbiCTdp4G3tW3xRh2EekVVMGrdR+fWa4ar27iDy3+pFJsEla7Wik1mHNocesORO9ScUjNtBf4jbZf0lyz4ScEbTyse0WEtyRe/WBzPfddFgMzfKB9q5dp7XyTTkua4MZ1WXBAtvPeurwSaqaMh4h3jqg5hwaWNzGwKw4LTAyBc7wWke9pcHEWNgjuH1VTA9rh1g03tvWqQSk0TjN4b2OiS0B81RJaE+atodPI3Nu6GQHfkPek/TSH6uT0VsuO5LzEeBAnoD5qF1VAfN9SMzaYQ/Vv8ENqdLYfMf4LKmjZ8Ss4pTkFrWgaz3aoyR/BZPiwcAy5da5vbvCH/lJlRPFqgjVLjmN9skcdGpVJNOyOmmoyjcf/Lo+qf4hJRtXtSU8THwoomJUoBLbNts/Nsb62tChwUg2AAdiseP0tnuNvpH1qHR02a6Lt8SUacIfhQmYeAwu4A+xQ9G5QwHrMBJ2OBvlss69uKsjmDo3C+1p9iA0LacWBkz3iw960l6bGjJYwobOzGqTyPuKjTPLdx7nzexosidJHB53qRJ0lO1u53Lq/eVFRsXc7lNkc056rweIaR/EYwfWsRyNcbOdrfZkbrdh1wS/wIVunw6jkjJc1t/NBGv6lTq7ALuPQmRrd19cewFVWHmTu29Cz4RXyx21XlwGwOcX6vNsn52Mduv2LoOC6UNlAZO3WByzAJ8Bk/us621q4dFhlfGbxODgNzve8D2ozSY/VRf8TSP1d8kfXA7bX9ZPYlcZxd4Nfew3olpJM65ifwf4fUjXEQYXZiSBxjvz6uR8FTsV+CSoZnR1rjwZN7NdvuRTRLTBjvzcge36TCbOHMtOYPM+vJdEpKlsjQ5huD4jkV00asZ6NWexKaqU9YvQ87YthmMUX52Jz2j6bAJG/wAOY7wtdF8eqqmQsaA1rBrSyOuGxNG0uz28G7z3kej5SACXbALnhYbSuQaV3rqp1NC0Rwiz6t7Bqkj6EVxtcc78BfiE1XDFDU61SXHX9gTPUzYoeiie+OijJDpb9ecjaGcBz2exWXDcOip4xHCwMaPbxcTv5nNSqenbGwMY0NY0AADIADgguN6RxQEMuXynyYo268h7Ix7XW5XXC5Sm7LgVSUdWE5pQASbWGZc42aPHb3obU4jcZB7wN4Gqwcw51mkdhKrdZNXzHWtFStvk+Zwkm5kAAhh5BrUOl0XEhvPU1E2+7WHV7nOLleFFc2TlU2QaqcdaL3kpmW2XkEh/ea3MdxKHSaQx7DWMvxYx49Tg8KMNFqZu2KZ3N5cPUxiw7A6QZGncOZdN94CsoQJucjV2Jwu21ru5rB6+hC3iqIyerWyHkZmMH+EJiXB6MZGMg9ryO7ri6j1GDU7QTqtYLX62vlwv88mwR+pAVR/blmoJMxaV7v7cO9QjV8wupLo9V+tYi2d7jmDYXXHafDIxmx0ZHEdKB2XExzVt0exN0J1bazeAM1vGRuqD2uXJUpOLujojNSViHpDpFW0U5ie+7TnG+2Tmbu8LFPpZNMC15aQRY3aEV0yp2VtPrMBL4+s0EZ8wHC4cOwrnbJ3RNtazuatTip2stQurhWp0DBaduodQAAHYOKJsp1RMHqaiOPWYbgm5BVjw/SkZCZhbz3LVIepo5VV5tWLXRUTdW5AJWZaUeaEQwOWKWO7XtN+alyUg4jxUXAdTTKvPSjzQhlVSDzQrfNQ9iHVWH9iyiHEijVPzZ1m5EZg8wpeHaVPcz54Mc65GXVdbctMZoPn2Bx6ha6+eV9ygVmjDT1mEg8QVS0bWYl3e6LGMYafov8Qkqq2hqG5B+zi3NJLlLdDZj7h/SHGKdxcWTMdcjyTc3I8VWnYsdjB3n3LatwdjdUsY1puRcDiE7SUAG5PiXJCZc/zP2MUUMszhrEnl6zkEfdTTXyjNt3Vt69f7kX0Yw4Bpe4HPJthu3n/fBHmwM+1/vuXPUnd2L04KK0KU2gqjsjaO1/3apTzcEqjtdE3sDj7ldGtZwPiti5vmqeIpYpg0bnO2o9FvvcnW6MSf0qXuDB/lKt7ZB5q2Mn2QhjZsKKkzR6UbKubvER/yJ5uF1TfJqGnlJAD62ParPrcgsi3DwS4n9Q1ioVOGPc7Wlp2OcNk1O8smHPrhvgXnsRrR/GJIH21jIN7XNLJbDbrx264+2zjsRbUHYtZKQOyIDt+e47j2o3ZtOBZa2tbLTF8ZuCW7N3WBIKptBQtiYdl3EySOP0nHaSeAAA7AFA0h0lZQNtmS/a3O5F/bzJ8UEh+EenmY4apDrEhj8rkbARsIvuBXRJVKqxWJRwweELV7pJ7hjjDCNsuQkkH9WTlG37ZuTuGxxrkmN0FIC2NzSTfW6Mkl53l8wDnuN+Jaqvi+nZnPz1Ox4810kup6DXAX52uoQ0saPJoqYdoe72uXRDw8ktSc6kb8f5Dc2nbQT0UZZ9psTC4gfakc4nwCYOnMrvr+0FgJ7bNCHfLVw8mlpR/Yg+1Z+Xc+6Gl/uGq6p/pXuSxLqCXyvfufUN/dDh/9guto9LX/AEnvd+1T7O8VP3FDWac1B/Q0v9w1Px6WVLtkNMf7BqDjbkgrXmFmaTx7+jO/rNljF+xsD/apDMXpCLktvus4NIvvBmLSFJw6gxCSPppoaGnhy+dqIxG0381ou5x7BmpcVO0nyY5B5wo2wM7jJIZCOfRqUnFcf5KxhJ8GD3QUcv6aI5+S8xyEdoaTu4WWkeAxNIdH0JI336M2/cIKIuipzkY6e/AWcfBrQVEqImMN42Q98Mnt1wFN1FwX/v8ARRUnujomBU0LI9d2qGhus4mR8lgNp67jYe8KjVmEQYhVvfboxsa0bbcXcymocYmc3oS6EROcC4Na5py2HyrG3Aq+aP1VDCwAEhxzc97Ddx4ktuAjCUVbUE44Yu2rfwiuu0TdDEGs64HihXxIbHtseBC6tBW07/IljPLXaD4HNbVWFRSjrMB5j3p5QxapnOpYdGjl1JgzPo3HYSnZcOI2SSj993vV1+S+o7WjdceafuK1nwg8FDDNcTOFJu9kc/mpXjZLL6R96G1UMn10npFdCnwg8EKrMGPBFORsunscwxFj98rz2m6xSaSyw5E6457VZcawdwv1VVocI6Zz2hwa9jgCDvB3g8VaL01FwJfhDDdOYt8ZvvSVel0WmBNiCOKSe1E3/Q6BW0hDAXG+ey3JC3Yi2F46VhdGNoYW3OWW1wO3knK7GJZGavQBvBwIHjmUCNOQdZ2s93YbDsUfSkUi5yei9zoNLpnDYfNSgWsBqM2cPLTj9OKRvll7e1h+4rmFTVS/Ra4DsN0xg2Bz1tQ2FgOs43LnA2Y0eU88hfZvySxoRfErKrbgjqY0/oPrSO1jwnRp1QnZOzvDgrNgHwdUFPGGmBkr9UB8krdcuIvcgOuG5ndyRJ2g2HHbRU/dGB7EV4eD3Fde3Io501pN1RF36ywNMafdVU/iVa5vg5wxx/4OMdmsPY5R5Pgsws/qvhJIP8yPlYdweY7FeGlkP9Jg9M/yp1mlMR/Tw/3n+hFz8EmFn9XeP7WT+ZaH4H8M+pk/vn/et5WHc3mO332IbNJYd80Ppa3uW9bpVSxRmR8zLWy1Xaxc7c0Bt88xluTzvgcwzdHKP7UpM+B+hbfUdUMDsnASAhw4Oa5hDu9bysO5vMdjiWlmKvqpS/PVz1b7dW5I2dqDRt6Npc7ynCzRvA3uI9Q716Ef8EFJ9GSZnIFnqDmEJyl+CHD2HWeJZDvMkm3t1QF0x9KsTlJXxJ6nnAROO5PxYc92wL1FTaJYbDshhHaNY+u6kfHaKHJjWdjGC/gAs6tuaEUL8meZINGah2yJ57GOP3J6bQ2raL9DJ6DvcvR8ulIH5umkcOPUYPB5BTJ0nqDsgjaPtPN/4QUjrrqHVJ7HnfB8KcZNRzSHXHVIsfBdrwPRynw+EVE7A+U26NmXlHYBz3k7gCiFdjQkc0y08MjmOBBaeuw3sCDtzNhbeoGklYZ5Ac2taA1ts3C4u8tHnE2A7OORjOp+YpGGtmA8UxCWolL32e9u83ENOD9FvB1tw6x+kQCEFr62Ng+cfr/tkNivwEdwD+8XFT5sJnns0ObBEPJa3ryW5kdUHvvzWYNCaVuche928ucBft2n1rnur3kzo7JFWqNJ27BJa25odbuLGgKBNjbXbZD6MvvXRG4BSN2QNPaXH2FZdhdNugj8D96ZVILgvvsI4zfM5mzFWA3Dz/8AIFMhx/O4lHeQ0+Lx7FevyPTnbCzwHuTU2jFKf0Te63vCbOg+KBgnuViLH3HO7XjlZ3iSTn3KbT6RPjOWuw7eo4jvJuFNl0KpXbIyOw/6ioj9B4h5D5W8LF33BDFSYf8AoGaPT+ZtvnieT2h/i61/WjlJ8Irj5TInj7Liw+u4VBfoe4eTO/vz/wAQTDtFphslae1gHsITKUeUhXFvjE6NV6RU04zNRTu8+Oz294z9ir1ZHMbmHEGSDgbRP9F9r9xVXOFVLNjmnsJHquVj/wAQPKAPr+4IOXdC5UdmbYp8Y2Ond2EWQvC5xG53SEnWtd3YizZ3W1Xxkt5XuObcslIr9HtVnSRPEjC3WIcxzHtG8EEaptxB7kyqcmHJitUYbKbZSZbs0kANOOY70lvQbDMs0kwt+Ca6Yf7CyVlgC5zpRhpJOwnhYfgr9gM8WHs+cBdM8XeG6vVtsjzIvblvPYq5gc3RSNe1jHluxrzYX43zsQjlTjQd5VLBf/3nj1tYmjbjcSpd6W0Cv/8AQWboZP4f5lsPhBH1D/FvvQKPEWD9Wpu+SV3tW/5VO6GjH7r3e1ypjl1L2f8ARPLXSG/l67dAe9yyNN5TsgHpH+VBRi8u5tGO2ncf+onG41UW8ukH7NL75EMb6/g2UukMN0vnOyJvifcs/KWrOxjB3X+8IL+W6rdURj9mnYPbdMyYjWu/X3t/YjhHtYUMf6/gOX+lFgGLVruHc38U4J65293c38CqrJPWO24lU93RN9kYWHMqTtxGrP74H+FoWxR639/c2CXSi3Np61210nh/oSOD1J8ov73W9jgqPPhL3nrVtY7+3k9gKiSaLsd5U07v2ppD/mQvT5thwT5WOgOwex+cewH7T23/AInFNP6BmTqmmaBxmjb6gFzp2gtMTmCTxL3H71kaCU3mfxO96N6Pf4Ngq7r5L27GcPb5VfS34CYu9gUOt0twyNtzWxuPCNj3FVIaD03mDxPvWH6G07f0bSjjo7M2VU6kN43phBVO6GkfK2Uh3RSOjaGukt1YxckjXzbc7CR2isYPW4hCc45XtLgXazHOcM9oO26s/wAm4GkfNNy5ewop00jrXfKbZD52XIemrrxqUVFLTZk34Nt3b1DWHzsLWue4Rgt19VwIIA25C5sPuJUefHKe51K3D2jcXPkkPaWtY32rQPcbXfJkBte87NmRchR0Xpfq2+g1cuOlduxbKqW4kx2NR78Vw8fs08x9sq0OMw78ZpO6jkP/AFVE+TVMP0bfRb7kho/T+YPRHuT51Pp/gXIn1Ej8uU4/83pT/wAlP/8Aqtm6Q0u/FKQ/8lUD19Mo/wCQ6fzB4BYODweYPAe5bNp9P32NkT6gg3SGg34hTnspph/mKz8osN31sXdFMP8AKh/5Mg8wer3LBoYfM9iXMpdPyNkz6vj/AEIfKPDD+ut/u5v5UjjWGH9ej72zD7kM+KQ/Vj/fctXwxfVtQxU+n5/w2VPq+P8AQlJiOHHZXxeEv3hRZJ6E/r0B7Q/+RQ3tj3Mb4Jlz2jY1vgjip7fIcuW/wThFRnZXU3e63tjUuCOkH67TAjYRIy/+EIH8Y5DwCTqwgLXg+Xz/AIbBLcl1OCUTnEiuiaDnqjoyByB6QZdyygr8Qffb7Ek/p2+RLS3NjMOCyyccEklKxZE+lqxwUvpwdySSRoZDjHN4J4ObwSSSWHHWvbwTgc3gkkhYxuHt4LJc3gsJIBsLXash7UkkTWNX1I4LX40OCSSNjWNBVBZ+NDmkkjYNhCqHNYdVhJJCxrIadUhYEg3JJImsbipWxqkkktg2F8YWrpUklrAsaGVYdOkksAadMtDMkksAbMibc9JJEA09wTLrJJJhRo2TchSSToVkYtCSSSNxT//Z"/>
          <p:cNvSpPr>
            <a:spLocks noChangeAspect="1" noChangeArrowheads="1"/>
          </p:cNvSpPr>
          <p:nvPr/>
        </p:nvSpPr>
        <p:spPr bwMode="auto">
          <a:xfrm>
            <a:off x="135865" y="-144462"/>
            <a:ext cx="318553" cy="29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buFont typeface="Arial" charset="0"/>
              <a:defRPr sz="1100">
                <a:solidFill>
                  <a:schemeClr val="tx1"/>
                </a:solidFill>
                <a:latin typeface="Arial" charset="0"/>
                <a:cs typeface="Arial" charset="0"/>
              </a:defRPr>
            </a:lvl1pPr>
            <a:lvl2pPr marL="742950" indent="-285750" eaLnBrk="0" hangingPunct="0">
              <a:buChar char="•"/>
              <a:defRPr sz="1100">
                <a:solidFill>
                  <a:schemeClr val="tx1"/>
                </a:solidFill>
                <a:latin typeface="Arial" charset="0"/>
                <a:cs typeface="Arial" charset="0"/>
              </a:defRPr>
            </a:lvl2pPr>
            <a:lvl3pPr marL="1143000" indent="-228600" eaLnBrk="0" hangingPunct="0">
              <a:buFont typeface="Arial" charset="0"/>
              <a:buChar char="-"/>
              <a:defRPr sz="1100">
                <a:solidFill>
                  <a:schemeClr val="tx1"/>
                </a:solidFill>
                <a:latin typeface="Arial" charset="0"/>
                <a:cs typeface="Arial" charset="0"/>
              </a:defRPr>
            </a:lvl3pPr>
            <a:lvl4pPr marL="1600200" indent="-228600" eaLnBrk="0" hangingPunct="0">
              <a:buFont typeface="Arial" charset="0"/>
              <a:buChar char="•"/>
              <a:defRPr sz="1100">
                <a:solidFill>
                  <a:schemeClr val="tx1"/>
                </a:solidFill>
                <a:latin typeface="Arial" charset="0"/>
                <a:cs typeface="Arial" charset="0"/>
              </a:defRPr>
            </a:lvl4pPr>
            <a:lvl5pPr marL="2057400" indent="-228600" eaLnBrk="0" hangingPunct="0">
              <a:buFont typeface="Arial" charset="0"/>
              <a:buChar char="-"/>
              <a:defRPr sz="1100">
                <a:solidFill>
                  <a:schemeClr val="tx1"/>
                </a:solidFill>
                <a:latin typeface="Arial" charset="0"/>
                <a:cs typeface="Arial" charset="0"/>
              </a:defRPr>
            </a:lvl5pPr>
            <a:lvl6pPr marL="2514600" indent="-228600" eaLnBrk="0" fontAlgn="base" hangingPunct="0">
              <a:spcBef>
                <a:spcPct val="0"/>
              </a:spcBef>
              <a:spcAft>
                <a:spcPct val="0"/>
              </a:spcAft>
              <a:buFont typeface="Arial" charset="0"/>
              <a:buChar char="-"/>
              <a:defRPr sz="1100">
                <a:solidFill>
                  <a:schemeClr val="tx1"/>
                </a:solidFill>
                <a:latin typeface="Arial" charset="0"/>
                <a:cs typeface="Arial" charset="0"/>
              </a:defRPr>
            </a:lvl6pPr>
            <a:lvl7pPr marL="2971800" indent="-228600" eaLnBrk="0" fontAlgn="base" hangingPunct="0">
              <a:spcBef>
                <a:spcPct val="0"/>
              </a:spcBef>
              <a:spcAft>
                <a:spcPct val="0"/>
              </a:spcAft>
              <a:buFont typeface="Arial" charset="0"/>
              <a:buChar char="-"/>
              <a:defRPr sz="1100">
                <a:solidFill>
                  <a:schemeClr val="tx1"/>
                </a:solidFill>
                <a:latin typeface="Arial" charset="0"/>
                <a:cs typeface="Arial" charset="0"/>
              </a:defRPr>
            </a:lvl7pPr>
            <a:lvl8pPr marL="3429000" indent="-228600" eaLnBrk="0" fontAlgn="base" hangingPunct="0">
              <a:spcBef>
                <a:spcPct val="0"/>
              </a:spcBef>
              <a:spcAft>
                <a:spcPct val="0"/>
              </a:spcAft>
              <a:buFont typeface="Arial" charset="0"/>
              <a:buChar char="-"/>
              <a:defRPr sz="1100">
                <a:solidFill>
                  <a:schemeClr val="tx1"/>
                </a:solidFill>
                <a:latin typeface="Arial" charset="0"/>
                <a:cs typeface="Arial" charset="0"/>
              </a:defRPr>
            </a:lvl8pPr>
            <a:lvl9pPr marL="3886200" indent="-228600" eaLnBrk="0" fontAlgn="base" hangingPunct="0">
              <a:spcBef>
                <a:spcPct val="0"/>
              </a:spcBef>
              <a:spcAft>
                <a:spcPct val="0"/>
              </a:spcAft>
              <a:buFont typeface="Arial" charset="0"/>
              <a:buChar char="-"/>
              <a:defRPr sz="1100">
                <a:solidFill>
                  <a:schemeClr val="tx1"/>
                </a:solidFill>
                <a:latin typeface="Arial" charset="0"/>
                <a:cs typeface="Arial" charset="0"/>
              </a:defRPr>
            </a:lvl9pPr>
          </a:lstStyle>
          <a:p>
            <a:pPr eaLnBrk="1" hangingPunct="1">
              <a:buFontTx/>
              <a:buNone/>
            </a:pPr>
            <a:endParaRPr lang="en-IN" altLang="en-US" sz="2900" dirty="0">
              <a:solidFill>
                <a:schemeClr val="folHlink"/>
              </a:solidFill>
            </a:endParaRPr>
          </a:p>
        </p:txBody>
      </p:sp>
      <p:sp>
        <p:nvSpPr>
          <p:cNvPr id="6" name="Freeform 7"/>
          <p:cNvSpPr>
            <a:spLocks noChangeAspect="1" noEditPoints="1"/>
          </p:cNvSpPr>
          <p:nvPr/>
        </p:nvSpPr>
        <p:spPr bwMode="gray">
          <a:xfrm flipH="1" flipV="1">
            <a:off x="6321152" y="5317691"/>
            <a:ext cx="1389613" cy="1549100"/>
          </a:xfrm>
          <a:prstGeom prst="parallelogram">
            <a:avLst>
              <a:gd name="adj" fmla="val 29870"/>
            </a:avLst>
          </a:prstGeom>
          <a:solidFill>
            <a:srgbClr val="7AB800"/>
          </a:solidFill>
          <a:ln w="9525" cap="flat" cmpd="sng">
            <a:noFill/>
            <a:prstDash val="solid"/>
            <a:round/>
            <a:headEnd type="none" w="med" len="med"/>
            <a:tailEnd type="none" w="med" len="med"/>
          </a:ln>
          <a:effectLst/>
        </p:spPr>
        <p:txBody>
          <a:bodyPr/>
          <a:lstStyle/>
          <a:p>
            <a:pPr eaLnBrk="1" fontAlgn="auto" hangingPunct="1">
              <a:spcBef>
                <a:spcPct val="50000"/>
              </a:spcBef>
              <a:spcAft>
                <a:spcPts val="0"/>
              </a:spcAft>
              <a:defRPr/>
            </a:pPr>
            <a:endParaRPr lang="en-GB" sz="1800" dirty="0">
              <a:solidFill>
                <a:srgbClr val="000000"/>
              </a:solidFill>
              <a:latin typeface="Univers 45 Light"/>
              <a:cs typeface="+mn-cs"/>
            </a:endParaRPr>
          </a:p>
        </p:txBody>
      </p:sp>
      <p:grpSp>
        <p:nvGrpSpPr>
          <p:cNvPr id="7" name="Group 6"/>
          <p:cNvGrpSpPr/>
          <p:nvPr/>
        </p:nvGrpSpPr>
        <p:grpSpPr>
          <a:xfrm>
            <a:off x="0" y="4509120"/>
            <a:ext cx="9237476" cy="1366618"/>
            <a:chOff x="-438168" y="727485"/>
            <a:chExt cx="6844950" cy="1636538"/>
          </a:xfrm>
        </p:grpSpPr>
        <p:sp>
          <p:nvSpPr>
            <p:cNvPr id="8" name="Freeform 7"/>
            <p:cNvSpPr>
              <a:spLocks noChangeAspect="1" noEditPoints="1"/>
            </p:cNvSpPr>
            <p:nvPr/>
          </p:nvSpPr>
          <p:spPr bwMode="gray">
            <a:xfrm rot="10800000">
              <a:off x="-438168" y="727485"/>
              <a:ext cx="6844950" cy="1636538"/>
            </a:xfrm>
            <a:prstGeom prst="parallelogram">
              <a:avLst>
                <a:gd name="adj" fmla="val 27467"/>
              </a:avLst>
            </a:prstGeom>
            <a:gradFill flip="none" rotWithShape="1">
              <a:gsLst>
                <a:gs pos="0">
                  <a:srgbClr val="00257A"/>
                </a:gs>
                <a:gs pos="35000">
                  <a:srgbClr val="00338D">
                    <a:alpha val="95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eaLnBrk="1" fontAlgn="auto" hangingPunct="1">
                <a:spcBef>
                  <a:spcPct val="50000"/>
                </a:spcBef>
                <a:spcAft>
                  <a:spcPts val="0"/>
                </a:spcAft>
                <a:defRPr/>
              </a:pPr>
              <a:endParaRPr lang="en-GB" sz="1800" dirty="0">
                <a:solidFill>
                  <a:srgbClr val="000000"/>
                </a:solidFill>
                <a:latin typeface="Univers 45 Light"/>
                <a:cs typeface="+mn-cs"/>
              </a:endParaRPr>
            </a:p>
          </p:txBody>
        </p:sp>
        <p:sp>
          <p:nvSpPr>
            <p:cNvPr id="9" name="Freeform 7"/>
            <p:cNvSpPr>
              <a:spLocks noChangeAspect="1" noEditPoints="1"/>
            </p:cNvSpPr>
            <p:nvPr/>
          </p:nvSpPr>
          <p:spPr bwMode="gray">
            <a:xfrm flipH="1" flipV="1">
              <a:off x="-438168" y="870330"/>
              <a:ext cx="6718423" cy="1350845"/>
            </a:xfrm>
            <a:prstGeom prst="parallelogram">
              <a:avLst>
                <a:gd name="adj" fmla="val 27467"/>
              </a:avLst>
            </a:prstGeom>
            <a:gradFill flip="none" rotWithShape="1">
              <a:gsLst>
                <a:gs pos="0">
                  <a:srgbClr val="00B0F0"/>
                </a:gs>
                <a:gs pos="100000">
                  <a:schemeClr val="bg1">
                    <a:lumMod val="48000"/>
                    <a:alpha val="5000"/>
                  </a:schemeClr>
                </a:gs>
              </a:gsLst>
              <a:lin ang="10800000" scaled="1"/>
              <a:tileRect/>
            </a:gradFill>
            <a:ln w="9525" cap="flat" cmpd="sng">
              <a:noFill/>
              <a:prstDash val="solid"/>
              <a:round/>
              <a:headEnd type="none" w="med" len="med"/>
              <a:tailEnd type="none" w="med" len="med"/>
            </a:ln>
            <a:effectLst/>
          </p:spPr>
          <p:txBody>
            <a:bodyPr anchor="ctr"/>
            <a:lstStyle/>
            <a:p>
              <a:pPr marL="6654800" eaLnBrk="1" fontAlgn="auto" hangingPunct="1">
                <a:spcBef>
                  <a:spcPct val="50000"/>
                </a:spcBef>
                <a:spcAft>
                  <a:spcPts val="0"/>
                </a:spcAft>
                <a:defRPr/>
              </a:pPr>
              <a:endParaRPr lang="en-GB" sz="1800" dirty="0">
                <a:solidFill>
                  <a:srgbClr val="000000"/>
                </a:solidFill>
                <a:latin typeface="Univers 45 Light"/>
                <a:cs typeface="+mn-cs"/>
              </a:endParaRPr>
            </a:p>
          </p:txBody>
        </p:sp>
      </p:grpSp>
      <p:sp>
        <p:nvSpPr>
          <p:cNvPr id="10" name="Freeform 7"/>
          <p:cNvSpPr>
            <a:spLocks noChangeAspect="1" noEditPoints="1"/>
          </p:cNvSpPr>
          <p:nvPr/>
        </p:nvSpPr>
        <p:spPr bwMode="gray">
          <a:xfrm flipH="1" flipV="1">
            <a:off x="8085348" y="5317689"/>
            <a:ext cx="2166924" cy="691195"/>
          </a:xfrm>
          <a:prstGeom prst="parallelogram">
            <a:avLst>
              <a:gd name="adj" fmla="val 27467"/>
            </a:avLst>
          </a:prstGeom>
          <a:solidFill>
            <a:srgbClr val="7AB800"/>
          </a:solidFill>
          <a:ln w="9525" cap="flat" cmpd="sng">
            <a:noFill/>
            <a:prstDash val="solid"/>
            <a:round/>
            <a:headEnd type="none" w="med" len="med"/>
            <a:tailEnd type="none" w="med" len="med"/>
          </a:ln>
          <a:effectLst/>
        </p:spPr>
        <p:txBody>
          <a:bodyPr/>
          <a:lstStyle/>
          <a:p>
            <a:pPr eaLnBrk="1" fontAlgn="auto" hangingPunct="1">
              <a:spcBef>
                <a:spcPct val="50000"/>
              </a:spcBef>
              <a:spcAft>
                <a:spcPts val="0"/>
              </a:spcAft>
              <a:defRPr/>
            </a:pPr>
            <a:endParaRPr lang="en-GB" sz="1800" dirty="0">
              <a:solidFill>
                <a:srgbClr val="000000"/>
              </a:solidFill>
              <a:latin typeface="Univers 45 Light"/>
              <a:cs typeface="+mn-cs"/>
            </a:endParaRPr>
          </a:p>
        </p:txBody>
      </p:sp>
      <p:sp>
        <p:nvSpPr>
          <p:cNvPr id="2" name="TextBox 1"/>
          <p:cNvSpPr txBox="1"/>
          <p:nvPr/>
        </p:nvSpPr>
        <p:spPr>
          <a:xfrm>
            <a:off x="324216" y="4733935"/>
            <a:ext cx="8652298" cy="442035"/>
          </a:xfrm>
          <a:prstGeom prst="rect">
            <a:avLst/>
          </a:prstGeom>
          <a:noFill/>
        </p:spPr>
        <p:txBody>
          <a:bodyPr wrap="square" lIns="36000" tIns="36000" rIns="36000" bIns="36000" rtlCol="0">
            <a:spAutoFit/>
          </a:bodyPr>
          <a:lstStyle/>
          <a:p>
            <a:pPr algn="ctr">
              <a:spcAft>
                <a:spcPts val="1200"/>
              </a:spcAft>
            </a:pPr>
            <a:r>
              <a:rPr lang="en-US" sz="2400" dirty="0" smtClean="0">
                <a:solidFill>
                  <a:schemeClr val="bg1"/>
                </a:solidFill>
              </a:rPr>
              <a:t>Thank You </a:t>
            </a:r>
            <a:endParaRPr lang="en-US" dirty="0" smtClean="0">
              <a:solidFill>
                <a:schemeClr val="bg1"/>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769424" y="149588"/>
            <a:ext cx="936104" cy="936104"/>
          </a:xfrm>
          <a:prstGeom prst="rect">
            <a:avLst/>
          </a:prstGeom>
        </p:spPr>
      </p:pic>
    </p:spTree>
    <p:extLst>
      <p:ext uri="{BB962C8B-B14F-4D97-AF65-F5344CB8AC3E}">
        <p14:creationId xmlns:p14="http://schemas.microsoft.com/office/powerpoint/2010/main" xmlns="" val="33325743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Jurisdiction</a:t>
            </a:r>
            <a:endParaRPr lang="en-US" dirty="0"/>
          </a:p>
        </p:txBody>
      </p:sp>
      <p:sp>
        <p:nvSpPr>
          <p:cNvPr id="4" name="Rectangle 3"/>
          <p:cNvSpPr/>
          <p:nvPr/>
        </p:nvSpPr>
        <p:spPr>
          <a:xfrm>
            <a:off x="186474" y="1124744"/>
            <a:ext cx="9447045" cy="1428083"/>
          </a:xfrm>
          <a:prstGeom prst="rect">
            <a:avLst/>
          </a:prstGeom>
        </p:spPr>
        <p:txBody>
          <a:bodyPr wrap="square">
            <a:spAutoFit/>
          </a:bodyPr>
          <a:lstStyle/>
          <a:p>
            <a:pPr marL="285750" indent="-285750" algn="just" eaLnBrk="0" hangingPunct="0">
              <a:lnSpc>
                <a:spcPct val="120000"/>
              </a:lnSpc>
              <a:spcAft>
                <a:spcPts val="1200"/>
              </a:spcAft>
              <a:buFont typeface="Wingdings" panose="05000000000000000000" pitchFamily="2" charset="2"/>
              <a:buChar char="ü"/>
              <a:defRPr/>
            </a:pPr>
            <a:r>
              <a:rPr lang="en-US" sz="1600" kern="0" dirty="0" smtClean="0">
                <a:latin typeface="Univers for KPMG" panose="020B0603020202020204" pitchFamily="34" charset="0"/>
                <a:cs typeface="Times New Roman" pitchFamily="18" charset="0"/>
              </a:rPr>
              <a:t>Entire State of Maharashtra (Rural as well as Urban) is under Planning Area of MR &amp;TP Act and hence is covered under MahaRERA.</a:t>
            </a:r>
          </a:p>
          <a:p>
            <a:pPr marL="285750" indent="-285750" algn="just" eaLnBrk="0" hangingPunct="0">
              <a:lnSpc>
                <a:spcPct val="120000"/>
              </a:lnSpc>
              <a:spcAft>
                <a:spcPts val="1200"/>
              </a:spcAft>
              <a:buFont typeface="Wingdings" panose="05000000000000000000" pitchFamily="2" charset="2"/>
              <a:buChar char="ü"/>
              <a:defRPr/>
            </a:pPr>
            <a:r>
              <a:rPr lang="en-US" sz="1600" kern="0" dirty="0" smtClean="0">
                <a:latin typeface="Univers for KPMG" panose="020B0603020202020204" pitchFamily="34" charset="0"/>
                <a:cs typeface="Times New Roman" pitchFamily="18" charset="0"/>
              </a:rPr>
              <a:t>All commercial and residential real estate projects including plotted development shall have to be registered with MahaRERA except in projects where: </a:t>
            </a:r>
            <a:endParaRPr lang="en-US" sz="1600" kern="0" dirty="0">
              <a:latin typeface="Univers for KPMG" panose="020B0603020202020204" pitchFamily="34" charset="0"/>
              <a:cs typeface="Times New Roman" pitchFamily="18" charset="0"/>
            </a:endParaRPr>
          </a:p>
        </p:txBody>
      </p:sp>
      <p:grpSp>
        <p:nvGrpSpPr>
          <p:cNvPr id="15" name="Group 14"/>
          <p:cNvGrpSpPr/>
          <p:nvPr/>
        </p:nvGrpSpPr>
        <p:grpSpPr>
          <a:xfrm>
            <a:off x="169655" y="2654228"/>
            <a:ext cx="9505056" cy="2652576"/>
            <a:chOff x="185865" y="2552077"/>
            <a:chExt cx="9505056" cy="2652576"/>
          </a:xfrm>
        </p:grpSpPr>
        <p:sp>
          <p:nvSpPr>
            <p:cNvPr id="5" name="Rounded Rectangle 4"/>
            <p:cNvSpPr/>
            <p:nvPr/>
          </p:nvSpPr>
          <p:spPr bwMode="gray">
            <a:xfrm>
              <a:off x="185865" y="2552827"/>
              <a:ext cx="9505056" cy="2651826"/>
            </a:xfrm>
            <a:prstGeom prst="roundRect">
              <a:avLst/>
            </a:prstGeom>
            <a:solidFill>
              <a:srgbClr val="778888">
                <a:lumMod val="20000"/>
                <a:lumOff val="80000"/>
              </a:srgbClr>
            </a:solidFill>
            <a:ln w="6350">
              <a:solidFill>
                <a:srgbClr val="778888">
                  <a:lumMod val="20000"/>
                  <a:lumOff val="80000"/>
                </a:srgbClr>
              </a:solidFill>
              <a:miter lim="800000"/>
              <a:headEnd/>
              <a:tailEnd/>
            </a:ln>
            <a:effectLst/>
          </p:spPr>
          <p:txBody>
            <a:bodyPr vert="horz" wrap="square" lIns="72000" tIns="72000" rIns="72000" bIns="72000" numCol="1" rtlCol="0" anchor="t" anchorCtr="0" compatLnSpc="1">
              <a:prstTxWarp prst="textNoShape">
                <a:avLst/>
              </a:prstTxWarp>
              <a:noAutofit/>
            </a:bodyPr>
            <a:lstStyle/>
            <a:p>
              <a:pPr marL="0" marR="0" indent="0" algn="l" defTabSz="914400" rtl="0" eaLnBrk="1" fontAlgn="base" latinLnBrk="0" hangingPunct="1">
                <a:lnSpc>
                  <a:spcPct val="100000"/>
                </a:lnSpc>
                <a:spcBef>
                  <a:spcPts val="0"/>
                </a:spcBef>
                <a:spcAft>
                  <a:spcPts val="300"/>
                </a:spcAft>
                <a:buClrTx/>
                <a:buSzTx/>
                <a:buFontTx/>
                <a:buNone/>
                <a:tabLst/>
              </a:pPr>
              <a:endParaRPr kumimoji="0" lang="en-US" sz="1600" b="0" i="0" u="none" strike="noStrike" kern="0" cap="none" spc="0" normalizeH="0" baseline="0" noProof="0" dirty="0" err="1" smtClean="0">
                <a:ln>
                  <a:noFill/>
                </a:ln>
                <a:solidFill>
                  <a:sysClr val="windowText" lastClr="000000"/>
                </a:solidFill>
                <a:effectLst/>
                <a:uLnTx/>
                <a:uFillTx/>
                <a:latin typeface="Arial" pitchFamily="34" charset="0"/>
                <a:cs typeface="Arial" pitchFamily="34" charset="0"/>
              </a:endParaRPr>
            </a:p>
          </p:txBody>
        </p:sp>
        <p:sp>
          <p:nvSpPr>
            <p:cNvPr id="6" name="Rounded Rectangle 5"/>
            <p:cNvSpPr/>
            <p:nvPr/>
          </p:nvSpPr>
          <p:spPr bwMode="gray">
            <a:xfrm>
              <a:off x="581909" y="2920658"/>
              <a:ext cx="2988332" cy="1059857"/>
            </a:xfrm>
            <a:prstGeom prst="roundRect">
              <a:avLst/>
            </a:prstGeom>
            <a:solidFill>
              <a:srgbClr val="00BBEE"/>
            </a:solidFill>
            <a:ln w="635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72000" tIns="72000" rIns="72000" bIns="72000" numCol="1" rtlCol="0" anchor="ctr" anchorCtr="0" compatLnSpc="1">
              <a:prstTxWarp prst="textNoShape">
                <a:avLst/>
              </a:prstTxWarp>
              <a:noAutofit/>
            </a:bodyPr>
            <a:lstStyle/>
            <a:p>
              <a:pPr algn="ctr">
                <a:spcBef>
                  <a:spcPts val="0"/>
                </a:spcBef>
                <a:spcAft>
                  <a:spcPts val="300"/>
                </a:spcAft>
              </a:pPr>
              <a:r>
                <a:rPr lang="en-US" sz="1400" b="1" kern="0" dirty="0">
                  <a:solidFill>
                    <a:schemeClr val="bg1"/>
                  </a:solidFill>
                  <a:latin typeface="Univers KPMG"/>
                  <a:cs typeface="Times New Roman" panose="02020603050405020304" pitchFamily="18" charset="0"/>
                </a:rPr>
                <a:t>A</a:t>
              </a:r>
              <a:r>
                <a:rPr lang="en-US" sz="1400" b="1" kern="0" dirty="0" smtClean="0">
                  <a:solidFill>
                    <a:schemeClr val="bg1"/>
                  </a:solidFill>
                  <a:latin typeface="Univers KPMG"/>
                  <a:cs typeface="Times New Roman" panose="02020603050405020304" pitchFamily="18" charset="0"/>
                </a:rPr>
                <a:t>rea </a:t>
              </a:r>
              <a:r>
                <a:rPr lang="en-US" sz="1400" b="1" kern="0" dirty="0">
                  <a:solidFill>
                    <a:schemeClr val="bg1"/>
                  </a:solidFill>
                  <a:latin typeface="Univers KPMG"/>
                  <a:cs typeface="Times New Roman" panose="02020603050405020304" pitchFamily="18" charset="0"/>
                </a:rPr>
                <a:t>of land proposed to be developed does not exceed five hundred square meters</a:t>
              </a:r>
              <a:endParaRPr kumimoji="0" lang="en-US" sz="1400" b="1" i="0" u="none" strike="noStrike" kern="0" cap="none" spc="0" normalizeH="0" baseline="0" noProof="0" dirty="0" err="1" smtClean="0">
                <a:ln>
                  <a:noFill/>
                </a:ln>
                <a:solidFill>
                  <a:schemeClr val="bg1"/>
                </a:solidFill>
                <a:effectLst/>
                <a:uLnTx/>
                <a:uFillTx/>
                <a:latin typeface="Univers KPMG"/>
                <a:cs typeface="Times New Roman" panose="02020603050405020304" pitchFamily="18" charset="0"/>
              </a:endParaRPr>
            </a:p>
          </p:txBody>
        </p:sp>
        <p:sp>
          <p:nvSpPr>
            <p:cNvPr id="7" name="Rounded Rectangle 6"/>
            <p:cNvSpPr/>
            <p:nvPr/>
          </p:nvSpPr>
          <p:spPr bwMode="gray">
            <a:xfrm>
              <a:off x="3678253" y="2954739"/>
              <a:ext cx="2412268" cy="1025777"/>
            </a:xfrm>
            <a:prstGeom prst="roundRect">
              <a:avLst/>
            </a:prstGeom>
            <a:solidFill>
              <a:srgbClr val="00BBEE"/>
            </a:solidFill>
            <a:ln w="635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72000" tIns="72000" rIns="72000" bIns="72000" numCol="1" rtlCol="0" anchor="ctr" anchorCtr="0" compatLnSpc="1">
              <a:prstTxWarp prst="textNoShape">
                <a:avLst/>
              </a:prstTxWarp>
              <a:noAutofit/>
            </a:bodyPr>
            <a:lstStyle/>
            <a:p>
              <a:pPr algn="ctr">
                <a:spcBef>
                  <a:spcPts val="0"/>
                </a:spcBef>
                <a:spcAft>
                  <a:spcPts val="300"/>
                </a:spcAft>
              </a:pPr>
              <a:r>
                <a:rPr lang="en-US" sz="1400" b="1" kern="0" dirty="0" smtClean="0">
                  <a:solidFill>
                    <a:schemeClr val="bg1"/>
                  </a:solidFill>
                  <a:latin typeface="Univers KPMG"/>
                  <a:cs typeface="Times New Roman" panose="02020603050405020304" pitchFamily="18" charset="0"/>
                </a:rPr>
                <a:t>Number </a:t>
              </a:r>
              <a:r>
                <a:rPr lang="en-US" sz="1400" b="1" kern="0" dirty="0">
                  <a:solidFill>
                    <a:schemeClr val="bg1"/>
                  </a:solidFill>
                  <a:latin typeface="Univers KPMG"/>
                  <a:cs typeface="Times New Roman" panose="02020603050405020304" pitchFamily="18" charset="0"/>
                </a:rPr>
                <a:t>of apartments proposed to b e developed does not exceed eight inclusive of all phases </a:t>
              </a:r>
              <a:endParaRPr kumimoji="0" lang="en-US" sz="1400" b="1" i="0" u="none" strike="noStrike" kern="0" cap="none" spc="0" normalizeH="0" baseline="0" noProof="0" dirty="0" err="1" smtClean="0">
                <a:ln>
                  <a:noFill/>
                </a:ln>
                <a:solidFill>
                  <a:schemeClr val="bg1"/>
                </a:solidFill>
                <a:effectLst/>
                <a:uLnTx/>
                <a:uFillTx/>
                <a:latin typeface="Univers KPMG"/>
                <a:cs typeface="Times New Roman" panose="02020603050405020304" pitchFamily="18" charset="0"/>
              </a:endParaRPr>
            </a:p>
          </p:txBody>
        </p:sp>
        <p:sp>
          <p:nvSpPr>
            <p:cNvPr id="8" name="Rounded Rectangle 7"/>
            <p:cNvSpPr/>
            <p:nvPr/>
          </p:nvSpPr>
          <p:spPr bwMode="gray">
            <a:xfrm>
              <a:off x="6198533" y="2954739"/>
              <a:ext cx="3276364" cy="1025775"/>
            </a:xfrm>
            <a:prstGeom prst="roundRect">
              <a:avLst/>
            </a:prstGeom>
            <a:solidFill>
              <a:srgbClr val="00BBEE"/>
            </a:solidFill>
            <a:ln w="635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72000" tIns="72000" rIns="72000" bIns="72000" numCol="1" rtlCol="0" anchor="ctr" anchorCtr="0" compatLnSpc="1">
              <a:prstTxWarp prst="textNoShape">
                <a:avLst/>
              </a:prstTxWarp>
              <a:noAutofit/>
            </a:bodyPr>
            <a:lstStyle/>
            <a:p>
              <a:pPr algn="ctr">
                <a:spcBef>
                  <a:spcPts val="0"/>
                </a:spcBef>
                <a:spcAft>
                  <a:spcPts val="300"/>
                </a:spcAft>
              </a:pPr>
              <a:r>
                <a:rPr lang="en-US" sz="1400" b="1" kern="0" dirty="0" smtClean="0">
                  <a:solidFill>
                    <a:schemeClr val="bg1"/>
                  </a:solidFill>
                  <a:latin typeface="Univers KPMG"/>
                  <a:cs typeface="Times New Roman" panose="02020603050405020304" pitchFamily="18" charset="0"/>
                </a:rPr>
                <a:t>Promoter </a:t>
              </a:r>
              <a:r>
                <a:rPr lang="en-US" sz="1400" b="1" kern="0" dirty="0">
                  <a:solidFill>
                    <a:schemeClr val="bg1"/>
                  </a:solidFill>
                  <a:latin typeface="Univers KPMG"/>
                  <a:cs typeface="Times New Roman" panose="02020603050405020304" pitchFamily="18" charset="0"/>
                </a:rPr>
                <a:t>has received </a:t>
              </a:r>
              <a:r>
                <a:rPr lang="en-US" sz="1400" b="1" kern="0" dirty="0" smtClean="0">
                  <a:solidFill>
                    <a:schemeClr val="bg1"/>
                  </a:solidFill>
                  <a:latin typeface="Univers KPMG"/>
                  <a:cs typeface="Times New Roman" panose="02020603050405020304" pitchFamily="18" charset="0"/>
                </a:rPr>
                <a:t>Occupancy Certificate </a:t>
              </a:r>
              <a:r>
                <a:rPr lang="en-US" sz="1400" b="1" kern="0" dirty="0">
                  <a:solidFill>
                    <a:schemeClr val="bg1"/>
                  </a:solidFill>
                  <a:latin typeface="Univers KPMG"/>
                  <a:cs typeface="Times New Roman" panose="02020603050405020304" pitchFamily="18" charset="0"/>
                </a:rPr>
                <a:t>for a real estate project prior to commencement of this Act</a:t>
              </a:r>
              <a:endParaRPr kumimoji="0" lang="en-US" sz="1400" b="1" i="0" u="none" strike="noStrike" kern="0" cap="none" spc="0" normalizeH="0" baseline="0" noProof="0" dirty="0" err="1" smtClean="0">
                <a:ln>
                  <a:noFill/>
                </a:ln>
                <a:solidFill>
                  <a:schemeClr val="bg1"/>
                </a:solidFill>
                <a:effectLst/>
                <a:uLnTx/>
                <a:uFillTx/>
                <a:latin typeface="Univers KPMG"/>
                <a:cs typeface="Times New Roman" panose="02020603050405020304" pitchFamily="18" charset="0"/>
              </a:endParaRPr>
            </a:p>
          </p:txBody>
        </p:sp>
        <p:sp>
          <p:nvSpPr>
            <p:cNvPr id="9" name="Rounded Rectangle 8"/>
            <p:cNvSpPr/>
            <p:nvPr/>
          </p:nvSpPr>
          <p:spPr bwMode="gray">
            <a:xfrm>
              <a:off x="582281" y="4146564"/>
              <a:ext cx="8892616" cy="720080"/>
            </a:xfrm>
            <a:prstGeom prst="roundRect">
              <a:avLst/>
            </a:prstGeom>
            <a:solidFill>
              <a:srgbClr val="00BBEE"/>
            </a:solidFill>
            <a:ln w="635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72000" tIns="72000" rIns="72000" bIns="72000" numCol="1" rtlCol="0" anchor="ctr" anchorCtr="0" compatLnSpc="1">
              <a:prstTxWarp prst="textNoShape">
                <a:avLst/>
              </a:prstTxWarp>
              <a:noAutofit/>
            </a:bodyPr>
            <a:lstStyle/>
            <a:p>
              <a:pPr algn="ctr">
                <a:spcBef>
                  <a:spcPts val="0"/>
                </a:spcBef>
                <a:spcAft>
                  <a:spcPts val="300"/>
                </a:spcAft>
              </a:pPr>
              <a:r>
                <a:rPr lang="en-US" sz="1400" b="1" kern="0" dirty="0" smtClean="0">
                  <a:solidFill>
                    <a:schemeClr val="bg1"/>
                  </a:solidFill>
                  <a:latin typeface="Univers KPMG"/>
                  <a:cs typeface="Times New Roman" panose="02020603050405020304" pitchFamily="18" charset="0"/>
                </a:rPr>
                <a:t>for </a:t>
              </a:r>
              <a:r>
                <a:rPr lang="en-US" sz="1400" b="1" kern="0" dirty="0">
                  <a:solidFill>
                    <a:schemeClr val="bg1"/>
                  </a:solidFill>
                  <a:latin typeface="Univers KPMG"/>
                  <a:cs typeface="Times New Roman" panose="02020603050405020304" pitchFamily="18" charset="0"/>
                </a:rPr>
                <a:t>the purpose of renovation or repair or re-development which does not involve marketing, advertising selling or new allotment of any apartment, plot or building, as the case may be, under the real estate project</a:t>
              </a:r>
              <a:endParaRPr kumimoji="0" lang="en-US" sz="1400" b="1" i="0" u="none" strike="noStrike" kern="0" cap="none" spc="0" normalizeH="0" baseline="0" noProof="0" dirty="0" err="1" smtClean="0">
                <a:ln>
                  <a:noFill/>
                </a:ln>
                <a:solidFill>
                  <a:schemeClr val="bg1"/>
                </a:solidFill>
                <a:effectLst/>
                <a:uLnTx/>
                <a:uFillTx/>
                <a:latin typeface="Univers KPMG"/>
                <a:cs typeface="Times New Roman" panose="02020603050405020304" pitchFamily="18" charset="0"/>
              </a:endParaRPr>
            </a:p>
          </p:txBody>
        </p:sp>
        <p:sp>
          <p:nvSpPr>
            <p:cNvPr id="10" name="Rectangle 9"/>
            <p:cNvSpPr/>
            <p:nvPr/>
          </p:nvSpPr>
          <p:spPr>
            <a:xfrm>
              <a:off x="529695" y="2552077"/>
              <a:ext cx="9145016" cy="369332"/>
            </a:xfrm>
            <a:prstGeom prst="rect">
              <a:avLst/>
            </a:prstGeom>
          </p:spPr>
          <p:txBody>
            <a:bodyPr wrap="square">
              <a:spAutoFit/>
            </a:bodyPr>
            <a:lstStyle/>
            <a:p>
              <a:pPr algn="ctr">
                <a:spcAft>
                  <a:spcPts val="1000"/>
                </a:spcAft>
              </a:pPr>
              <a:r>
                <a:rPr lang="en-US" b="1" dirty="0" smtClean="0">
                  <a:latin typeface="Univers KPMG"/>
                  <a:cs typeface="Times New Roman" panose="02020603050405020304" pitchFamily="18" charset="0"/>
                </a:rPr>
                <a:t>Real Estate Projects not covered under the Act</a:t>
              </a:r>
              <a:endParaRPr lang="en-US" b="1" dirty="0">
                <a:latin typeface="Univers KPMG"/>
                <a:cs typeface="Times New Roman" panose="02020603050405020304" pitchFamily="18" charset="0"/>
              </a:endParaRPr>
            </a:p>
          </p:txBody>
        </p:sp>
      </p:grpSp>
      <p:sp>
        <p:nvSpPr>
          <p:cNvPr id="2" name="Rectangle 1"/>
          <p:cNvSpPr/>
          <p:nvPr/>
        </p:nvSpPr>
        <p:spPr>
          <a:xfrm>
            <a:off x="344487" y="5355735"/>
            <a:ext cx="9346433" cy="1077218"/>
          </a:xfrm>
          <a:prstGeom prst="rect">
            <a:avLst/>
          </a:prstGeom>
        </p:spPr>
        <p:txBody>
          <a:bodyPr wrap="square">
            <a:spAutoFit/>
          </a:bodyPr>
          <a:lstStyle/>
          <a:p>
            <a:r>
              <a:rPr lang="en-US" sz="1600" dirty="0">
                <a:latin typeface="Univers for KPMG" panose="020B0603020202020204" pitchFamily="34" charset="0"/>
                <a:ea typeface="Calibri" panose="020F0502020204030204" pitchFamily="34" charset="0"/>
              </a:rPr>
              <a:t>No promoter shall advertise, market, book, sell or offer for sale, or invite persons to purchase in any manner any plot, apartment or building, as the case may be, in any real estate project or part of it, in any planning area within Maharashtra, without registering the real estate project with </a:t>
            </a:r>
            <a:r>
              <a:rPr lang="en-US" sz="1600" dirty="0" smtClean="0">
                <a:latin typeface="Univers for KPMG" panose="020B0603020202020204" pitchFamily="34" charset="0"/>
                <a:ea typeface="Calibri" panose="020F0502020204030204" pitchFamily="34" charset="0"/>
              </a:rPr>
              <a:t>MahaRERA. New projects </a:t>
            </a:r>
            <a:r>
              <a:rPr lang="en-US" sz="1600" dirty="0" err="1" smtClean="0">
                <a:latin typeface="Univers for KPMG" panose="020B0603020202020204" pitchFamily="34" charset="0"/>
                <a:ea typeface="Calibri" panose="020F0502020204030204" pitchFamily="34" charset="0"/>
              </a:rPr>
              <a:t>wef</a:t>
            </a:r>
            <a:r>
              <a:rPr lang="en-US" sz="1600" dirty="0" smtClean="0">
                <a:latin typeface="Univers for KPMG" panose="020B0603020202020204" pitchFamily="34" charset="0"/>
                <a:ea typeface="Calibri" panose="020F0502020204030204" pitchFamily="34" charset="0"/>
              </a:rPr>
              <a:t> 1</a:t>
            </a:r>
            <a:r>
              <a:rPr lang="en-US" sz="1600" baseline="30000" dirty="0" smtClean="0">
                <a:latin typeface="Univers for KPMG" panose="020B0603020202020204" pitchFamily="34" charset="0"/>
                <a:ea typeface="Calibri" panose="020F0502020204030204" pitchFamily="34" charset="0"/>
              </a:rPr>
              <a:t>st</a:t>
            </a:r>
            <a:r>
              <a:rPr lang="en-US" sz="1600" dirty="0" smtClean="0">
                <a:latin typeface="Univers for KPMG" panose="020B0603020202020204" pitchFamily="34" charset="0"/>
                <a:ea typeface="Calibri" panose="020F0502020204030204" pitchFamily="34" charset="0"/>
              </a:rPr>
              <a:t> May and ongoing </a:t>
            </a:r>
            <a:r>
              <a:rPr lang="en-US" sz="1600" dirty="0" err="1" smtClean="0">
                <a:latin typeface="Univers for KPMG" panose="020B0603020202020204" pitchFamily="34" charset="0"/>
                <a:ea typeface="Calibri" panose="020F0502020204030204" pitchFamily="34" charset="0"/>
              </a:rPr>
              <a:t>wef</a:t>
            </a:r>
            <a:r>
              <a:rPr lang="en-US" sz="1600" dirty="0" smtClean="0">
                <a:latin typeface="Univers for KPMG" panose="020B0603020202020204" pitchFamily="34" charset="0"/>
                <a:ea typeface="Calibri" panose="020F0502020204030204" pitchFamily="34" charset="0"/>
              </a:rPr>
              <a:t> 30</a:t>
            </a:r>
            <a:r>
              <a:rPr lang="en-US" sz="1600" baseline="30000" dirty="0" smtClean="0">
                <a:latin typeface="Univers for KPMG" panose="020B0603020202020204" pitchFamily="34" charset="0"/>
                <a:ea typeface="Calibri" panose="020F0502020204030204" pitchFamily="34" charset="0"/>
              </a:rPr>
              <a:t>th</a:t>
            </a:r>
            <a:r>
              <a:rPr lang="en-US" sz="1600" dirty="0" smtClean="0">
                <a:latin typeface="Univers for KPMG" panose="020B0603020202020204" pitchFamily="34" charset="0"/>
                <a:ea typeface="Calibri" panose="020F0502020204030204" pitchFamily="34" charset="0"/>
              </a:rPr>
              <a:t> July2017</a:t>
            </a:r>
            <a:endParaRPr lang="en-US" sz="1600" dirty="0">
              <a:latin typeface="Univers for KPMG" panose="020B0603020202020204" pitchFamily="34"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754817" y="8620"/>
            <a:ext cx="936104" cy="936104"/>
          </a:xfrm>
          <a:prstGeom prst="rect">
            <a:avLst/>
          </a:prstGeom>
        </p:spPr>
      </p:pic>
    </p:spTree>
    <p:extLst>
      <p:ext uri="{BB962C8B-B14F-4D97-AF65-F5344CB8AC3E}">
        <p14:creationId xmlns:p14="http://schemas.microsoft.com/office/powerpoint/2010/main" xmlns="" val="26254773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Key Components</a:t>
            </a:r>
            <a:endParaRPr lang="en-US" dirty="0"/>
          </a:p>
        </p:txBody>
      </p:sp>
      <p:pic>
        <p:nvPicPr>
          <p:cNvPr id="36" name="Picture 3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804534" y="8620"/>
            <a:ext cx="936104" cy="936104"/>
          </a:xfrm>
          <a:prstGeom prst="rect">
            <a:avLst/>
          </a:prstGeom>
        </p:spPr>
      </p:pic>
      <p:pic>
        <p:nvPicPr>
          <p:cNvPr id="40" name="Picture 39"/>
          <p:cNvPicPr>
            <a:picLocks noChangeAspect="1"/>
          </p:cNvPicPr>
          <p:nvPr/>
        </p:nvPicPr>
        <p:blipFill rotWithShape="1">
          <a:blip r:embed="rId3"/>
          <a:srcRect l="11548" r="8687"/>
          <a:stretch/>
        </p:blipFill>
        <p:spPr>
          <a:xfrm>
            <a:off x="1226666" y="1681665"/>
            <a:ext cx="7610004" cy="4731153"/>
          </a:xfrm>
          <a:prstGeom prst="rect">
            <a:avLst/>
          </a:prstGeom>
        </p:spPr>
      </p:pic>
      <p:sp>
        <p:nvSpPr>
          <p:cNvPr id="41" name="Rectangle 40"/>
          <p:cNvSpPr/>
          <p:nvPr/>
        </p:nvSpPr>
        <p:spPr>
          <a:xfrm>
            <a:off x="459160" y="1313474"/>
            <a:ext cx="9145016" cy="369332"/>
          </a:xfrm>
          <a:prstGeom prst="rect">
            <a:avLst/>
          </a:prstGeom>
        </p:spPr>
        <p:txBody>
          <a:bodyPr wrap="square">
            <a:spAutoFit/>
          </a:bodyPr>
          <a:lstStyle/>
          <a:p>
            <a:pPr algn="ctr"/>
            <a:r>
              <a:rPr lang="en-US" b="1" dirty="0" smtClean="0">
                <a:latin typeface="Times New Roman" panose="02020603050405020304" pitchFamily="18" charset="0"/>
                <a:cs typeface="Times New Roman" panose="02020603050405020304" pitchFamily="18" charset="0"/>
              </a:rPr>
              <a:t>Key Pillars of the Act are as follows:</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1684482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Citizen Centricity &amp; Transparency </a:t>
            </a:r>
            <a:endParaRPr lang="en-US" dirty="0"/>
          </a:p>
        </p:txBody>
      </p:sp>
      <p:graphicFrame>
        <p:nvGraphicFramePr>
          <p:cNvPr id="26" name="Diagram 25"/>
          <p:cNvGraphicFramePr/>
          <p:nvPr>
            <p:extLst/>
          </p:nvPr>
        </p:nvGraphicFramePr>
        <p:xfrm>
          <a:off x="1691331" y="1174867"/>
          <a:ext cx="6604000" cy="4402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7" name="Diagram 26"/>
          <p:cNvGraphicFramePr/>
          <p:nvPr>
            <p:extLst/>
          </p:nvPr>
        </p:nvGraphicFramePr>
        <p:xfrm>
          <a:off x="200472" y="1318883"/>
          <a:ext cx="9505056" cy="538648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8" name="Rectangle 27"/>
          <p:cNvSpPr/>
          <p:nvPr/>
        </p:nvSpPr>
        <p:spPr bwMode="gray">
          <a:xfrm>
            <a:off x="204799" y="1174867"/>
            <a:ext cx="4788532" cy="324036"/>
          </a:xfrm>
          <a:prstGeom prst="rect">
            <a:avLst/>
          </a:prstGeom>
          <a:noFill/>
          <a:ln w="6350">
            <a:noFill/>
            <a:miter lim="800000"/>
            <a:headEnd/>
            <a:tailEnd/>
          </a:ln>
          <a:effectLst/>
        </p:spPr>
        <p:txBody>
          <a:bodyPr vert="horz" wrap="square" lIns="72000" tIns="72000" rIns="72000" bIns="72000" numCol="1" rtlCol="0" anchor="t" anchorCtr="0" compatLnSpc="1">
            <a:prstTxWarp prst="textNoShape">
              <a:avLst/>
            </a:prstTxWarp>
            <a:noAutofit/>
          </a:bodyPr>
          <a:lstStyle/>
          <a:p>
            <a:pPr marL="0" marR="0" indent="0" algn="l" defTabSz="914400" rtl="0" eaLnBrk="1" fontAlgn="base" latinLnBrk="0" hangingPunct="1">
              <a:lnSpc>
                <a:spcPct val="100000"/>
              </a:lnSpc>
              <a:spcBef>
                <a:spcPts val="0"/>
              </a:spcBef>
              <a:spcAft>
                <a:spcPts val="300"/>
              </a:spcAft>
              <a:buClrTx/>
              <a:buSzTx/>
              <a:buFontTx/>
              <a:buNone/>
              <a:tabLst/>
            </a:pPr>
            <a:r>
              <a:rPr kumimoji="0" lang="en-US" sz="1600" b="0" i="0" u="none" strike="noStrike" kern="0" cap="none" spc="0" normalizeH="0" baseline="0" noProof="0" dirty="0" smtClean="0">
                <a:ln>
                  <a:noFill/>
                </a:ln>
                <a:solidFill>
                  <a:sysClr val="windowText" lastClr="000000"/>
                </a:solidFill>
                <a:effectLst/>
                <a:uLnTx/>
                <a:uFillTx/>
                <a:latin typeface="Univers for KPMG Light" panose="020B0403020202020204" pitchFamily="34" charset="0"/>
                <a:cs typeface="Arial" pitchFamily="34" charset="0"/>
              </a:rPr>
              <a:t>What it entails?</a:t>
            </a:r>
          </a:p>
        </p:txBody>
      </p:sp>
      <p:pic>
        <p:nvPicPr>
          <p:cNvPr id="6" name="Picture 5"/>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8769424" y="8620"/>
            <a:ext cx="936104" cy="936104"/>
          </a:xfrm>
          <a:prstGeom prst="rect">
            <a:avLst/>
          </a:prstGeom>
        </p:spPr>
      </p:pic>
    </p:spTree>
    <p:extLst>
      <p:ext uri="{BB962C8B-B14F-4D97-AF65-F5344CB8AC3E}">
        <p14:creationId xmlns:p14="http://schemas.microsoft.com/office/powerpoint/2010/main" xmlns="" val="776436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Financial Discipline, Accountability &amp; Compliance</a:t>
            </a:r>
            <a:endParaRPr lang="en-US" dirty="0"/>
          </a:p>
        </p:txBody>
      </p:sp>
      <p:graphicFrame>
        <p:nvGraphicFramePr>
          <p:cNvPr id="26" name="Diagram 25"/>
          <p:cNvGraphicFramePr/>
          <p:nvPr>
            <p:extLst/>
          </p:nvPr>
        </p:nvGraphicFramePr>
        <p:xfrm>
          <a:off x="1651000" y="1227666"/>
          <a:ext cx="6604000" cy="4402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7" name="Diagram 26"/>
          <p:cNvGraphicFramePr/>
          <p:nvPr>
            <p:extLst/>
          </p:nvPr>
        </p:nvGraphicFramePr>
        <p:xfrm>
          <a:off x="308484" y="1700808"/>
          <a:ext cx="9469052" cy="454668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8" name="Rectangle 27"/>
          <p:cNvSpPr/>
          <p:nvPr/>
        </p:nvSpPr>
        <p:spPr bwMode="gray">
          <a:xfrm>
            <a:off x="1352600" y="1160748"/>
            <a:ext cx="4788532" cy="324036"/>
          </a:xfrm>
          <a:prstGeom prst="rect">
            <a:avLst/>
          </a:prstGeom>
          <a:noFill/>
          <a:ln w="6350">
            <a:noFill/>
            <a:miter lim="800000"/>
            <a:headEnd/>
            <a:tailEnd/>
          </a:ln>
          <a:effectLst/>
        </p:spPr>
        <p:txBody>
          <a:bodyPr vert="horz" wrap="square" lIns="72000" tIns="72000" rIns="72000" bIns="72000" numCol="1" rtlCol="0" anchor="t" anchorCtr="0" compatLnSpc="1">
            <a:prstTxWarp prst="textNoShape">
              <a:avLst/>
            </a:prstTxWarp>
            <a:noAutofit/>
          </a:bodyPr>
          <a:lstStyle/>
          <a:p>
            <a:pPr marL="0" marR="0" indent="0" algn="l" defTabSz="914400" rtl="0" eaLnBrk="1" fontAlgn="base" latinLnBrk="0" hangingPunct="1">
              <a:lnSpc>
                <a:spcPct val="100000"/>
              </a:lnSpc>
              <a:spcBef>
                <a:spcPts val="0"/>
              </a:spcBef>
              <a:spcAft>
                <a:spcPts val="300"/>
              </a:spcAft>
              <a:buClrTx/>
              <a:buSzTx/>
              <a:buFontTx/>
              <a:buNone/>
              <a:tabLst/>
            </a:pPr>
            <a:r>
              <a:rPr kumimoji="0" lang="en-US" sz="1600" b="0" i="0" u="none" strike="noStrike" kern="0" cap="none" spc="0" normalizeH="0" baseline="0" noProof="0" dirty="0" smtClean="0">
                <a:ln>
                  <a:noFill/>
                </a:ln>
                <a:solidFill>
                  <a:sysClr val="windowText" lastClr="000000"/>
                </a:solidFill>
                <a:effectLst/>
                <a:uLnTx/>
                <a:uFillTx/>
                <a:latin typeface="Univers for KPMG Light" panose="020B0403020202020204" pitchFamily="34" charset="0"/>
                <a:cs typeface="Arial" pitchFamily="34" charset="0"/>
              </a:rPr>
              <a:t>What it entails?</a:t>
            </a:r>
          </a:p>
        </p:txBody>
      </p:sp>
      <p:pic>
        <p:nvPicPr>
          <p:cNvPr id="6" name="Picture 5"/>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8841432" y="8620"/>
            <a:ext cx="936104" cy="936104"/>
          </a:xfrm>
          <a:prstGeom prst="rect">
            <a:avLst/>
          </a:prstGeom>
        </p:spPr>
      </p:pic>
    </p:spTree>
    <p:extLst>
      <p:ext uri="{BB962C8B-B14F-4D97-AF65-F5344CB8AC3E}">
        <p14:creationId xmlns:p14="http://schemas.microsoft.com/office/powerpoint/2010/main" xmlns="" val="14659086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600" dirty="0" smtClean="0">
                <a:latin typeface="Univers for KPMG"/>
              </a:rPr>
              <a:t> Register new and ongoing projects with MahaRERA</a:t>
            </a:r>
          </a:p>
          <a:p>
            <a:r>
              <a:rPr lang="en-US" sz="1600" dirty="0" smtClean="0">
                <a:latin typeface="Univers for KPMG"/>
              </a:rPr>
              <a:t>Make disclosures in accordance with the Act, Rules and Regulations</a:t>
            </a:r>
          </a:p>
          <a:p>
            <a:r>
              <a:rPr lang="en-US" sz="1600" dirty="0" smtClean="0">
                <a:latin typeface="Univers for KPMG"/>
              </a:rPr>
              <a:t>Update quarterly the disclosures made at the time of registration</a:t>
            </a:r>
          </a:p>
          <a:p>
            <a:r>
              <a:rPr lang="en-US" sz="1600" dirty="0" smtClean="0">
                <a:latin typeface="Univers for KPMG"/>
              </a:rPr>
              <a:t>Ensure that advertisements, brochures, prospectus issued or published mentions MahaRERA registration number and MahaRERA website address</a:t>
            </a:r>
          </a:p>
          <a:p>
            <a:r>
              <a:rPr lang="en-US" sz="1600" dirty="0" smtClean="0">
                <a:latin typeface="Univers for KPMG"/>
              </a:rPr>
              <a:t>Display sanctioned plans, layout plans etc. at the project site.</a:t>
            </a:r>
          </a:p>
          <a:p>
            <a:r>
              <a:rPr lang="en-US" sz="1600" dirty="0" smtClean="0">
                <a:latin typeface="Univers for KPMG"/>
              </a:rPr>
              <a:t>Be responsible for all the obligations, responsibilities and functions under the Act, Rules and Regulations and in accordance with the agreement for sale.</a:t>
            </a:r>
          </a:p>
          <a:p>
            <a:r>
              <a:rPr lang="en-US" sz="1600" dirty="0" smtClean="0">
                <a:latin typeface="Univers for KPMG"/>
              </a:rPr>
              <a:t>Be responsible for completion of the project, obtaining OC.</a:t>
            </a:r>
          </a:p>
          <a:p>
            <a:r>
              <a:rPr lang="en-US" sz="1600" dirty="0" smtClean="0">
                <a:latin typeface="Univers for KPMG"/>
              </a:rPr>
              <a:t>Be responsible for providing and maintaining essential services till they are taken over by association of allottees</a:t>
            </a:r>
          </a:p>
          <a:p>
            <a:r>
              <a:rPr lang="en-US" sz="1600" dirty="0" smtClean="0">
                <a:latin typeface="Univers for KPMG"/>
              </a:rPr>
              <a:t>Enable formation of legal entity of allottees after 51% allottees have booked apartment.</a:t>
            </a:r>
          </a:p>
          <a:p>
            <a:r>
              <a:rPr lang="en-US" sz="1600" dirty="0" smtClean="0">
                <a:latin typeface="Univers for KPMG"/>
              </a:rPr>
              <a:t>Execute conveyance deed with the legal entity of allottees</a:t>
            </a:r>
          </a:p>
          <a:p>
            <a:r>
              <a:rPr lang="en-US" sz="1600" dirty="0" smtClean="0">
                <a:latin typeface="Univers for KPMG"/>
              </a:rPr>
              <a:t>Adhere to the fiscal discipline and comply with the provisions of the Act, Rules </a:t>
            </a:r>
            <a:r>
              <a:rPr lang="en-US" sz="1600" smtClean="0">
                <a:latin typeface="Univers for KPMG"/>
              </a:rPr>
              <a:t>and Regulations.</a:t>
            </a:r>
            <a:endParaRPr lang="en-US" sz="1600" dirty="0">
              <a:latin typeface="Univers for KPMG"/>
            </a:endParaRPr>
          </a:p>
        </p:txBody>
      </p:sp>
      <p:sp>
        <p:nvSpPr>
          <p:cNvPr id="3" name="Title 2"/>
          <p:cNvSpPr>
            <a:spLocks noGrp="1"/>
          </p:cNvSpPr>
          <p:nvPr>
            <p:ph type="title"/>
          </p:nvPr>
        </p:nvSpPr>
        <p:spPr/>
        <p:txBody>
          <a:bodyPr/>
          <a:lstStyle/>
          <a:p>
            <a:r>
              <a:rPr lang="en-US" dirty="0" smtClean="0"/>
              <a:t>Functions &amp; Duties of Promoter</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661412" y="8620"/>
            <a:ext cx="936104" cy="936104"/>
          </a:xfrm>
          <a:prstGeom prst="rect">
            <a:avLst/>
          </a:prstGeom>
        </p:spPr>
      </p:pic>
    </p:spTree>
    <p:extLst>
      <p:ext uri="{BB962C8B-B14F-4D97-AF65-F5344CB8AC3E}">
        <p14:creationId xmlns:p14="http://schemas.microsoft.com/office/powerpoint/2010/main" xmlns="" val="22785535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5"/>
  <p:tag name="ACCENTFARBEEXIST" val="0"/>
  <p:tag name="VERSION" val="V8.2"/>
  <p:tag name="VORLAGE" val="QPT_Water_Bubble"/>
  <p:tag name="GROESSE" val="Standard"/>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usjPXrJdT0en2WN4xG19p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0g3E7eglzEmS.92.QRqgtw"/>
</p:tagLst>
</file>

<file path=ppt/theme/theme1.xml><?xml version="1.0" encoding="utf-8"?>
<a:theme xmlns:a="http://schemas.openxmlformats.org/drawingml/2006/main" name="Accenture Management Consulting Accordian Leafes">
  <a:themeElements>
    <a:clrScheme name="WaterBubble3">
      <a:dk1>
        <a:sysClr val="windowText" lastClr="000000"/>
      </a:dk1>
      <a:lt1>
        <a:sysClr val="window" lastClr="FFFFFF"/>
      </a:lt1>
      <a:dk2>
        <a:srgbClr val="666666"/>
      </a:dk2>
      <a:lt2>
        <a:srgbClr val="778888"/>
      </a:lt2>
      <a:accent1>
        <a:srgbClr val="00BBEE"/>
      </a:accent1>
      <a:accent2>
        <a:srgbClr val="359B4C"/>
      </a:accent2>
      <a:accent3>
        <a:srgbClr val="FF9900"/>
      </a:accent3>
      <a:accent4>
        <a:srgbClr val="EEAA55"/>
      </a:accent4>
      <a:accent5>
        <a:srgbClr val="FF0000"/>
      </a:accent5>
      <a:accent6>
        <a:srgbClr val="00BBEE"/>
      </a:accent6>
      <a:hlink>
        <a:srgbClr val="FF9900"/>
      </a:hlink>
      <a:folHlink>
        <a:srgbClr val="551155"/>
      </a:folHlink>
    </a:clrScheme>
    <a:fontScheme name="Benutzerdefiniert 1">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778888">
            <a:lumMod val="20000"/>
            <a:lumOff val="80000"/>
          </a:srgbClr>
        </a:solidFill>
        <a:ln w="6350">
          <a:solidFill>
            <a:srgbClr val="778888">
              <a:lumMod val="20000"/>
              <a:lumOff val="80000"/>
            </a:srgbClr>
          </a:solidFill>
          <a:miter lim="800000"/>
          <a:headEnd/>
          <a:tailEnd/>
        </a:ln>
        <a:effectLst/>
      </a:spPr>
      <a:bodyPr vert="horz" wrap="square" lIns="72000" tIns="72000" rIns="72000" bIns="72000" numCol="1" rtlCol="0" anchor="t" anchorCtr="0" compatLnSpc="1">
        <a:prstTxWarp prst="textNoShape">
          <a:avLst/>
        </a:prstTxWarp>
        <a:noAutofit/>
      </a:bodyPr>
      <a:lstStyle>
        <a:defPPr marL="0" marR="0" indent="0" algn="l" defTabSz="914400" rtl="0" eaLnBrk="1" fontAlgn="base" latinLnBrk="0" hangingPunct="1">
          <a:lnSpc>
            <a:spcPct val="100000"/>
          </a:lnSpc>
          <a:spcBef>
            <a:spcPts val="0"/>
          </a:spcBef>
          <a:spcAft>
            <a:spcPts val="300"/>
          </a:spcAft>
          <a:buClrTx/>
          <a:buSzTx/>
          <a:buFontTx/>
          <a:buNone/>
          <a:tabLst/>
          <a:defRPr kumimoji="0" sz="1600" b="0" i="0" u="none" strike="noStrike" kern="0" cap="none" spc="0" normalizeH="0" baseline="0" noProof="0" dirty="0" err="1" smtClean="0">
            <a:ln>
              <a:noFill/>
            </a:ln>
            <a:solidFill>
              <a:sysClr val="windowText" lastClr="000000"/>
            </a:solidFill>
            <a:effectLst/>
            <a:uLnTx/>
            <a:uFillTx/>
            <a:latin typeface="Arial" pitchFamily="34" charset="0"/>
            <a:cs typeface="Arial" pitchFamily="34" charset="0"/>
          </a:defRPr>
        </a:defPPr>
      </a:lst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lgn="l">
          <a:defRPr sz="1200" dirty="0" err="1" smtClean="0"/>
        </a:defPPr>
      </a:lstStyle>
    </a:txDef>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Presentation.pot</Template>
  <TotalTime>14535</TotalTime>
  <Words>7072</Words>
  <Application>Microsoft Office PowerPoint</Application>
  <PresentationFormat>A4 Paper (210x297 mm)</PresentationFormat>
  <Paragraphs>515</Paragraphs>
  <Slides>49</Slides>
  <Notes>30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1" baseType="lpstr">
      <vt:lpstr>Accenture Management Consulting Accordian Leafes</vt:lpstr>
      <vt:lpstr>think-cell Slide</vt:lpstr>
      <vt:lpstr>Slide 1</vt:lpstr>
      <vt:lpstr>Index</vt:lpstr>
      <vt:lpstr>Introduction to MahaRERA</vt:lpstr>
      <vt:lpstr>Introduction to MahaRERA</vt:lpstr>
      <vt:lpstr>Jurisdiction</vt:lpstr>
      <vt:lpstr>Key Components</vt:lpstr>
      <vt:lpstr>Citizen Centricity &amp; Transparency </vt:lpstr>
      <vt:lpstr>Financial Discipline, Accountability &amp; Compliance</vt:lpstr>
      <vt:lpstr>Functions &amp; Duties of Promoter</vt:lpstr>
      <vt:lpstr>  ¯ÖÏ¾ÖŸÖÔÛúÖ“Öß ÛúÖµÖì ¾Ö ÛúŸÖÔ¾µÖê</vt:lpstr>
      <vt:lpstr>Real Estate Projects Registration</vt:lpstr>
      <vt:lpstr>Real Estate Projects Registration</vt:lpstr>
      <vt:lpstr>Functions of Real Estate Agent</vt:lpstr>
      <vt:lpstr>  Ã£ÖÖ¾Ö¸ü ÃÖÓ¯Ö¤üÖ †×³ÖÛúŸµÖÖÔ“Öß ÛúÖµÖì ¾Ö ÛúŸÖÔ¾µÖê</vt:lpstr>
      <vt:lpstr>Real Estate Agent Registration</vt:lpstr>
      <vt:lpstr>Real Estate Agent Registration</vt:lpstr>
      <vt:lpstr>Rights and Duties of Allottees</vt:lpstr>
      <vt:lpstr> ÃÖ¤ü×®ÖÛúÖ¬ÖÖ¸üÛúÖ“Öê †×¬ÖÛúÖ¸ü ¾Ö ÛúŸÖÔ¾µÖê</vt:lpstr>
      <vt:lpstr>Filing of Complaints</vt:lpstr>
      <vt:lpstr>Filing of Complaints</vt:lpstr>
      <vt:lpstr>Frequently Asked Questions(FAQs)</vt:lpstr>
      <vt:lpstr>Frequently Asked Questions(FAQs)</vt:lpstr>
      <vt:lpstr>Frequently Asked Questions(FAQs)</vt:lpstr>
      <vt:lpstr>Frequently Asked Questions(FAQs)</vt:lpstr>
      <vt:lpstr>Frequently Asked Questions(FAQs)</vt:lpstr>
      <vt:lpstr>Frequently Asked Questions(FAQs)</vt:lpstr>
      <vt:lpstr>Frequently Asked Questions(FAQs)</vt:lpstr>
      <vt:lpstr>Frequently Asked Questions(FAQs)</vt:lpstr>
      <vt:lpstr>Frequently Asked Questions(FAQs)</vt:lpstr>
      <vt:lpstr>Frequently Asked Questions(FAQs)</vt:lpstr>
      <vt:lpstr>Frequently Asked Questions(FAQs)</vt:lpstr>
      <vt:lpstr>Frequently Asked Questions(FAQs)</vt:lpstr>
      <vt:lpstr>Frequently Asked Questions(FAQs)</vt:lpstr>
      <vt:lpstr>Frequently Asked Questions(FAQs)</vt:lpstr>
      <vt:lpstr>Frequently Asked Questions(FAQs)</vt:lpstr>
      <vt:lpstr>Frequently Asked Questions(FAQs)</vt:lpstr>
      <vt:lpstr>Frequently Asked Questions(FAQs)</vt:lpstr>
      <vt:lpstr>Frequently Asked Questions(FAQs)</vt:lpstr>
      <vt:lpstr>Frequently Asked Questions(FAQs)</vt:lpstr>
      <vt:lpstr>Frequently Asked Questions(FAQs)</vt:lpstr>
      <vt:lpstr>Citizen Registration - Login</vt:lpstr>
      <vt:lpstr>Citizen Registration - Login</vt:lpstr>
      <vt:lpstr>Citizen Registration - Login</vt:lpstr>
      <vt:lpstr>Complaint Filing</vt:lpstr>
      <vt:lpstr>Complaint Filing</vt:lpstr>
      <vt:lpstr>Complaint Filing</vt:lpstr>
      <vt:lpstr>Complaint Filing</vt:lpstr>
      <vt:lpstr>Complaint Filing</vt:lpstr>
      <vt:lpstr>Slide 49</vt:lpstr>
    </vt:vector>
  </TitlesOfParts>
  <Company>Accenture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Meeting 20th June</dc:title>
  <dc:creator>Harbhajanka, Aarti</dc:creator>
  <dc:description>Accenture</dc:description>
  <cp:lastModifiedBy>Windows User</cp:lastModifiedBy>
  <cp:revision>1281</cp:revision>
  <cp:lastPrinted>2015-01-19T04:22:54Z</cp:lastPrinted>
  <dcterms:created xsi:type="dcterms:W3CDTF">2009-07-22T06:53:27Z</dcterms:created>
  <dcterms:modified xsi:type="dcterms:W3CDTF">2017-05-19T08:30:20Z</dcterms:modified>
</cp:coreProperties>
</file>